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143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Rubrik och diagram eller organisationssche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79500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SmartArt 2"/>
          <p:cNvSpPr>
            <a:spLocks noGrp="1"/>
          </p:cNvSpPr>
          <p:nvPr>
            <p:ph type="dgm" idx="1"/>
          </p:nvPr>
        </p:nvSpPr>
        <p:spPr>
          <a:xfrm>
            <a:off x="254000" y="1228725"/>
            <a:ext cx="8890000" cy="5019675"/>
          </a:xfrm>
        </p:spPr>
        <p:txBody>
          <a:bodyPr/>
          <a:lstStyle/>
          <a:p>
            <a:pPr lvl="0"/>
            <a:endParaRPr lang="sv-SE" noProof="0" smtClean="0"/>
          </a:p>
        </p:txBody>
      </p:sp>
    </p:spTree>
    <p:extLst>
      <p:ext uri="{BB962C8B-B14F-4D97-AF65-F5344CB8AC3E}">
        <p14:creationId xmlns:p14="http://schemas.microsoft.com/office/powerpoint/2010/main" val="1603164260"/>
      </p:ext>
    </p:extLst>
  </p:cSld>
  <p:clrMapOvr>
    <a:masterClrMapping/>
  </p:clrMapOvr>
  <p:transition>
    <p:cut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538F5-0549-432B-AD51-53B4C3799F6A}" type="datetimeFigureOut">
              <a:rPr lang="sv-SE" smtClean="0"/>
              <a:t>2018-01-31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80134-E869-4967-927D-C1B10D3B620E}" type="slidenum">
              <a:rPr lang="sv-SE" smtClean="0"/>
              <a:t>‹#›</a:t>
            </a:fld>
            <a:endParaRPr lang="sv-SE"/>
          </a:p>
        </p:txBody>
      </p:sp>
      <p:sp>
        <p:nvSpPr>
          <p:cNvPr id="7" name="Platshållare för rubrik 1"/>
          <p:cNvSpPr>
            <a:spLocks noGrp="1"/>
          </p:cNvSpPr>
          <p:nvPr>
            <p:ph type="title"/>
          </p:nvPr>
        </p:nvSpPr>
        <p:spPr>
          <a:xfrm>
            <a:off x="457199" y="1512000"/>
            <a:ext cx="5580000" cy="7740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0425186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Bildobjekt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199" y="1512000"/>
            <a:ext cx="5580000" cy="7740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2420888"/>
            <a:ext cx="5580000" cy="386133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52025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4DE538F5-0549-432B-AD51-53B4C3799F6A}" type="datetimeFigureOut">
              <a:rPr lang="sv-SE" smtClean="0"/>
              <a:pPr/>
              <a:t>2018-01-31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520259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52025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7F380134-E869-4967-927D-C1B10D3B620E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1802995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l" defTabSz="914400" rtl="0" eaLnBrk="1" latinLnBrk="0" hangingPunct="1">
        <a:lnSpc>
          <a:spcPts val="2600"/>
        </a:lnSpc>
        <a:spcBef>
          <a:spcPct val="0"/>
        </a:spcBef>
        <a:buNone/>
        <a:defRPr sz="24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180000" indent="-180000" algn="l" defTabSz="914400" rtl="0" eaLnBrk="1" latinLnBrk="0" hangingPunct="1">
        <a:lnSpc>
          <a:spcPts val="2400"/>
        </a:lnSpc>
        <a:spcBef>
          <a:spcPct val="20000"/>
        </a:spcBef>
        <a:spcAft>
          <a:spcPts val="600"/>
        </a:spcAft>
        <a:buFont typeface="Arial" pitchFamily="34" charset="0"/>
        <a:buChar char="•"/>
        <a:defRPr sz="2000" b="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360000" indent="-180000" algn="l" defTabSz="914400" rtl="0" eaLnBrk="1" latinLnBrk="0" hangingPunct="1">
        <a:lnSpc>
          <a:spcPts val="2200"/>
        </a:lnSpc>
        <a:spcBef>
          <a:spcPts val="400"/>
        </a:spcBef>
        <a:spcAft>
          <a:spcPts val="600"/>
        </a:spcAft>
        <a:buFont typeface="Arial" pitchFamily="34" charset="0"/>
        <a:buChar char="–"/>
        <a:defRPr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540000" indent="-180000" algn="l" defTabSz="914400" rtl="0" eaLnBrk="1" latinLnBrk="0" hangingPunct="1">
        <a:lnSpc>
          <a:spcPts val="2000"/>
        </a:lnSpc>
        <a:spcBef>
          <a:spcPts val="340"/>
        </a:spcBef>
        <a:spcAft>
          <a:spcPts val="500"/>
        </a:spcAft>
        <a:buFont typeface="Arial" pitchFamily="34" charset="0"/>
        <a:buChar char="•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720000" indent="-180000" algn="l" defTabSz="914400" rtl="0" eaLnBrk="1" latinLnBrk="0" hangingPunct="1">
        <a:lnSpc>
          <a:spcPts val="2000"/>
        </a:lnSpc>
        <a:spcBef>
          <a:spcPts val="340"/>
        </a:spcBef>
        <a:buFont typeface="Arial" pitchFamily="34" charset="0"/>
        <a:buChar char="–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900000" indent="-180000" algn="l" defTabSz="914400" rtl="0" eaLnBrk="1" latinLnBrk="0" hangingPunct="1">
        <a:lnSpc>
          <a:spcPts val="2000"/>
        </a:lnSpc>
        <a:spcBef>
          <a:spcPts val="380"/>
        </a:spcBef>
        <a:spcAft>
          <a:spcPts val="600"/>
        </a:spcAft>
        <a:buFont typeface="Arial" pitchFamily="34" charset="0"/>
        <a:buChar char="•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313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979815"/>
            <a:ext cx="7772400" cy="647700"/>
          </a:xfrm>
        </p:spPr>
        <p:txBody>
          <a:bodyPr/>
          <a:lstStyle/>
          <a:p>
            <a:pPr eaLnBrk="1" hangingPunct="1">
              <a:defRPr/>
            </a:pPr>
            <a:r>
              <a:rPr lang="sv-SE" sz="2400" dirty="0" smtClean="0">
                <a:solidFill>
                  <a:srgbClr val="000000"/>
                </a:solidFill>
              </a:rPr>
              <a:t>Krav på utbildare av internationell svetsare</a:t>
            </a:r>
          </a:p>
        </p:txBody>
      </p:sp>
      <p:sp>
        <p:nvSpPr>
          <p:cNvPr id="49155" name="Text Box 3"/>
          <p:cNvSpPr txBox="1">
            <a:spLocks noChangeArrowheads="1"/>
          </p:cNvSpPr>
          <p:nvPr/>
        </p:nvSpPr>
        <p:spPr bwMode="auto">
          <a:xfrm>
            <a:off x="395536" y="1621124"/>
            <a:ext cx="8496944" cy="49244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31" tIns="45715" rIns="91431" bIns="45715">
            <a:sp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 algn="l" eaLnBrk="1" hangingPunct="1">
              <a:lnSpc>
                <a:spcPct val="100000"/>
              </a:lnSpc>
              <a:spcBef>
                <a:spcPct val="50000"/>
              </a:spcBef>
            </a:pPr>
            <a:r>
              <a:rPr lang="sv-SE" sz="1800" b="1" dirty="0" smtClean="0"/>
              <a:t>Utbildaren ska: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sv-SE" sz="1600" b="1" dirty="0"/>
              <a:t>ha lärare med IWS/EWS och gällande svetsarprövningsintyg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sv-SE" sz="1600" b="1" dirty="0"/>
              <a:t>uppfylla kursplan (2015)	</a:t>
            </a:r>
            <a:r>
              <a:rPr lang="sv-SE" sz="1600" dirty="0"/>
              <a:t>	- </a:t>
            </a:r>
            <a:r>
              <a:rPr lang="sv-SE" sz="1600" dirty="0" smtClean="0"/>
              <a:t>både </a:t>
            </a:r>
            <a:r>
              <a:rPr lang="sv-SE" sz="1600" dirty="0"/>
              <a:t>teori och praktik</a:t>
            </a:r>
          </a:p>
          <a:p>
            <a:pPr algn="l" eaLnBrk="1" hangingPunct="1">
              <a:lnSpc>
                <a:spcPct val="100000"/>
              </a:lnSpc>
              <a:spcBef>
                <a:spcPct val="50000"/>
              </a:spcBef>
              <a:buFontTx/>
              <a:buChar char="•"/>
            </a:pPr>
            <a:r>
              <a:rPr lang="sv-SE" sz="1600" b="1" dirty="0" smtClean="0"/>
              <a:t>lämna in skriftlig ansökan</a:t>
            </a:r>
            <a:r>
              <a:rPr lang="sv-SE" sz="1600" dirty="0"/>
              <a:t>	</a:t>
            </a:r>
            <a:r>
              <a:rPr lang="sv-SE" sz="1600" dirty="0" smtClean="0"/>
              <a:t>- undertecknad av skolchef/rektor</a:t>
            </a:r>
            <a:r>
              <a:rPr lang="sv-SE" sz="1600" dirty="0"/>
              <a:t>	</a:t>
            </a:r>
          </a:p>
          <a:p>
            <a:pPr algn="l" eaLnBrk="1" hangingPunct="1">
              <a:lnSpc>
                <a:spcPct val="100000"/>
              </a:lnSpc>
              <a:spcBef>
                <a:spcPct val="50000"/>
              </a:spcBef>
              <a:buFontTx/>
              <a:buChar char="•"/>
            </a:pPr>
            <a:r>
              <a:rPr lang="sv-SE" sz="1600" b="1" dirty="0" smtClean="0"/>
              <a:t>ha svetsdatablad</a:t>
            </a:r>
            <a:r>
              <a:rPr lang="sv-SE" sz="1600" b="1" dirty="0"/>
              <a:t>, WPS		</a:t>
            </a:r>
            <a:r>
              <a:rPr lang="sv-SE" sz="1600" dirty="0"/>
              <a:t>- för examinering (och undervisning)</a:t>
            </a:r>
          </a:p>
          <a:p>
            <a:pPr algn="l" eaLnBrk="1" hangingPunct="1">
              <a:lnSpc>
                <a:spcPct val="100000"/>
              </a:lnSpc>
              <a:spcBef>
                <a:spcPct val="50000"/>
              </a:spcBef>
              <a:buFontTx/>
              <a:buChar char="•"/>
            </a:pPr>
            <a:r>
              <a:rPr lang="sv-SE" sz="1600" b="1" dirty="0" smtClean="0"/>
              <a:t>ha uppföljningsschema</a:t>
            </a:r>
            <a:r>
              <a:rPr lang="sv-SE" sz="1600" b="1" dirty="0"/>
              <a:t>		</a:t>
            </a:r>
            <a:r>
              <a:rPr lang="sv-SE" sz="1600" dirty="0"/>
              <a:t>- ett per elev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sv-SE" sz="1600" b="1" dirty="0" smtClean="0"/>
              <a:t>ha skrivna </a:t>
            </a:r>
            <a:r>
              <a:rPr lang="sv-SE" sz="1600" b="1" dirty="0"/>
              <a:t>rutiner</a:t>
            </a:r>
            <a:r>
              <a:rPr lang="sv-SE" sz="1600" dirty="0"/>
              <a:t>		- i kvalitetshandbok</a:t>
            </a:r>
          </a:p>
          <a:p>
            <a:pPr marL="0" indent="0" algn="l" eaLnBrk="1" hangingPunct="1">
              <a:lnSpc>
                <a:spcPct val="100000"/>
              </a:lnSpc>
              <a:spcBef>
                <a:spcPct val="50000"/>
              </a:spcBef>
            </a:pPr>
            <a:endParaRPr lang="sv-SE" sz="1600" b="1" dirty="0" smtClean="0"/>
          </a:p>
          <a:p>
            <a:pPr marL="0" indent="0" algn="l" eaLnBrk="1" hangingPunct="1">
              <a:lnSpc>
                <a:spcPct val="100000"/>
              </a:lnSpc>
              <a:spcBef>
                <a:spcPct val="50000"/>
              </a:spcBef>
            </a:pPr>
            <a:r>
              <a:rPr lang="sv-SE" sz="1600" b="1" dirty="0" smtClean="0"/>
              <a:t>Litteratur</a:t>
            </a:r>
            <a:r>
              <a:rPr lang="sv-SE" sz="1600" dirty="0"/>
              <a:t>			- </a:t>
            </a:r>
            <a:r>
              <a:rPr lang="sv-SE" sz="1600" dirty="0" smtClean="0"/>
              <a:t>ska täcka </a:t>
            </a:r>
            <a:r>
              <a:rPr lang="sv-SE" sz="1600" dirty="0"/>
              <a:t>hela </a:t>
            </a:r>
            <a:r>
              <a:rPr lang="sv-SE" sz="1600" dirty="0" smtClean="0"/>
              <a:t>kursen på </a:t>
            </a:r>
            <a:r>
              <a:rPr lang="sv-SE" sz="1600" dirty="0"/>
              <a:t>rätt nivå</a:t>
            </a:r>
          </a:p>
          <a:p>
            <a:pPr marL="0" indent="0" algn="l" eaLnBrk="1" hangingPunct="1">
              <a:lnSpc>
                <a:spcPct val="100000"/>
              </a:lnSpc>
              <a:spcBef>
                <a:spcPct val="50000"/>
              </a:spcBef>
            </a:pPr>
            <a:r>
              <a:rPr lang="sv-SE" sz="1600" b="1" dirty="0"/>
              <a:t>Lokaler</a:t>
            </a:r>
            <a:r>
              <a:rPr lang="sv-SE" sz="1600" dirty="0"/>
              <a:t>			- </a:t>
            </a:r>
            <a:r>
              <a:rPr lang="sv-SE" sz="1600" dirty="0" smtClean="0"/>
              <a:t>ska vara säkra, ändamålsenliga och </a:t>
            </a:r>
            <a:r>
              <a:rPr lang="sv-SE" sz="1600" dirty="0"/>
              <a:t>väl </a:t>
            </a:r>
            <a:r>
              <a:rPr lang="sv-SE" sz="1600" dirty="0" smtClean="0"/>
              <a:t>ventilerade,</a:t>
            </a:r>
            <a:r>
              <a:rPr lang="sv-SE" sz="1600" dirty="0"/>
              <a:t> </a:t>
            </a:r>
            <a:r>
              <a:rPr lang="sv-SE" sz="1600" dirty="0" smtClean="0"/>
              <a:t>ett 				  svetsbås per </a:t>
            </a:r>
            <a:r>
              <a:rPr lang="sv-SE" sz="1600" dirty="0"/>
              <a:t>elev</a:t>
            </a:r>
          </a:p>
          <a:p>
            <a:pPr marL="0" indent="0" algn="l" eaLnBrk="1" hangingPunct="1">
              <a:lnSpc>
                <a:spcPct val="100000"/>
              </a:lnSpc>
              <a:spcBef>
                <a:spcPct val="50000"/>
              </a:spcBef>
            </a:pPr>
            <a:r>
              <a:rPr lang="sv-SE" sz="1600" b="1" dirty="0"/>
              <a:t>Utrustning</a:t>
            </a:r>
            <a:r>
              <a:rPr lang="sv-SE" sz="1600" dirty="0"/>
              <a:t>		</a:t>
            </a:r>
            <a:r>
              <a:rPr lang="sv-SE" sz="1600" dirty="0" smtClean="0"/>
              <a:t>- </a:t>
            </a:r>
            <a:r>
              <a:rPr lang="sv-SE" sz="1600" dirty="0"/>
              <a:t>d</a:t>
            </a:r>
            <a:r>
              <a:rPr lang="sv-SE" sz="1600" dirty="0" smtClean="0"/>
              <a:t>okumenterad </a:t>
            </a:r>
            <a:r>
              <a:rPr lang="sv-SE" sz="1600" dirty="0"/>
              <a:t>rutin för underhåll </a:t>
            </a:r>
            <a:r>
              <a:rPr lang="sv-SE" sz="1600" dirty="0" smtClean="0"/>
              <a:t>och</a:t>
            </a:r>
            <a:r>
              <a:rPr lang="sv-SE" sz="1600" dirty="0"/>
              <a:t> </a:t>
            </a:r>
            <a:r>
              <a:rPr lang="sv-SE" sz="1600" dirty="0" smtClean="0"/>
              <a:t>validering</a:t>
            </a:r>
            <a:endParaRPr lang="sv-SE" sz="1600" dirty="0"/>
          </a:p>
          <a:p>
            <a:pPr marL="0" indent="0" algn="l" eaLnBrk="1" hangingPunct="1">
              <a:lnSpc>
                <a:spcPct val="100000"/>
              </a:lnSpc>
              <a:spcBef>
                <a:spcPct val="50000"/>
              </a:spcBef>
            </a:pPr>
            <a:r>
              <a:rPr lang="sv-SE" sz="1600" b="1" dirty="0" smtClean="0"/>
              <a:t>Examinering av elev</a:t>
            </a:r>
            <a:r>
              <a:rPr lang="sv-SE" sz="1600" b="1" dirty="0"/>
              <a:t>	</a:t>
            </a:r>
            <a:r>
              <a:rPr lang="sv-SE" sz="1600" dirty="0" smtClean="0"/>
              <a:t>- </a:t>
            </a:r>
            <a:r>
              <a:rPr lang="sv-SE" sz="1600" dirty="0"/>
              <a:t>skolan ska ha tillgång till auktoriserad </a:t>
            </a:r>
            <a:r>
              <a:rPr lang="sv-SE" sz="1600" dirty="0" smtClean="0"/>
              <a:t>examinator, i egen 				  regi eller tredjeparts.</a:t>
            </a:r>
            <a:endParaRPr lang="sv-SE" sz="1600" dirty="0"/>
          </a:p>
        </p:txBody>
      </p:sp>
    </p:spTree>
    <p:extLst>
      <p:ext uri="{BB962C8B-B14F-4D97-AF65-F5344CB8AC3E}">
        <p14:creationId xmlns:p14="http://schemas.microsoft.com/office/powerpoint/2010/main" val="609790333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62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980728"/>
            <a:ext cx="7772400" cy="648072"/>
          </a:xfrm>
        </p:spPr>
        <p:txBody>
          <a:bodyPr/>
          <a:lstStyle/>
          <a:p>
            <a:pPr eaLnBrk="1" hangingPunct="1">
              <a:defRPr/>
            </a:pPr>
            <a:r>
              <a:rPr lang="sv-SE" sz="2400" dirty="0" smtClean="0">
                <a:solidFill>
                  <a:srgbClr val="000000"/>
                </a:solidFill>
              </a:rPr>
              <a:t>Procedur för godkännande av IIW/EWF-utbildare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2472" y="2115765"/>
            <a:ext cx="82804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sv-SE" dirty="0" smtClean="0"/>
              <a:t>	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sv-SE" dirty="0" smtClean="0"/>
              <a:t>	</a:t>
            </a:r>
          </a:p>
        </p:txBody>
      </p:sp>
      <p:graphicFrame>
        <p:nvGraphicFramePr>
          <p:cNvPr id="2" name="Tabell 1"/>
          <p:cNvGraphicFramePr>
            <a:graphicFrameLocks noGrp="1"/>
          </p:cNvGraphicFramePr>
          <p:nvPr>
            <p:extLst/>
          </p:nvPr>
        </p:nvGraphicFramePr>
        <p:xfrm>
          <a:off x="467544" y="1916832"/>
          <a:ext cx="8110956" cy="4099164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4055478">
                  <a:extLst>
                    <a:ext uri="{9D8B030D-6E8A-4147-A177-3AD203B41FA5}">
                      <a16:colId xmlns:a16="http://schemas.microsoft.com/office/drawing/2014/main" val="2247197645"/>
                    </a:ext>
                  </a:extLst>
                </a:gridCol>
                <a:gridCol w="4055478">
                  <a:extLst>
                    <a:ext uri="{9D8B030D-6E8A-4147-A177-3AD203B41FA5}">
                      <a16:colId xmlns:a16="http://schemas.microsoft.com/office/drawing/2014/main" val="3827297533"/>
                    </a:ext>
                  </a:extLst>
                </a:gridCol>
              </a:tblGrid>
              <a:tr h="366592">
                <a:tc>
                  <a:txBody>
                    <a:bodyPr/>
                    <a:lstStyle/>
                    <a:p>
                      <a:r>
                        <a:rPr lang="sv-SE" sz="1600" dirty="0" smtClean="0"/>
                        <a:t>Aktivitet</a:t>
                      </a:r>
                      <a:endParaRPr lang="sv-SE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600" dirty="0" smtClean="0"/>
                        <a:t>Utförs</a:t>
                      </a:r>
                      <a:r>
                        <a:rPr lang="sv-SE" sz="1600" baseline="0" dirty="0" smtClean="0"/>
                        <a:t> av</a:t>
                      </a:r>
                      <a:endParaRPr lang="sv-SE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2980437"/>
                  </a:ext>
                </a:extLst>
              </a:tr>
              <a:tr h="366592">
                <a:tc>
                  <a:txBody>
                    <a:bodyPr/>
                    <a:lstStyle/>
                    <a:p>
                      <a:r>
                        <a:rPr lang="sv-SE" sz="1600" dirty="0" smtClean="0"/>
                        <a:t>Ansökan från skolan	</a:t>
                      </a:r>
                      <a:endParaRPr lang="sv-SE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600" dirty="0" smtClean="0"/>
                        <a:t>Utbildaren</a:t>
                      </a:r>
                      <a:endParaRPr lang="sv-SE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9944381"/>
                  </a:ext>
                </a:extLst>
              </a:tr>
              <a:tr h="633204">
                <a:tc>
                  <a:txBody>
                    <a:bodyPr/>
                    <a:lstStyle/>
                    <a:p>
                      <a:r>
                        <a:rPr lang="sv-SE" sz="1600" dirty="0" smtClean="0"/>
                        <a:t>Genomgång av ansökan samt utse skolans revisor</a:t>
                      </a:r>
                      <a:endParaRPr lang="sv-SE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dirty="0" smtClean="0"/>
                        <a:t>Svetskommissionen</a:t>
                      </a:r>
                      <a:endParaRPr lang="sv-SE" sz="16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5006488"/>
                  </a:ext>
                </a:extLst>
              </a:tr>
              <a:tr h="633204">
                <a:tc>
                  <a:txBody>
                    <a:bodyPr/>
                    <a:lstStyle/>
                    <a:p>
                      <a:r>
                        <a:rPr lang="sv-SE" sz="1600" dirty="0" smtClean="0"/>
                        <a:t>Meddela skolan om eventuella kompletteringar i ansökan</a:t>
                      </a:r>
                      <a:endParaRPr lang="sv-SE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dirty="0" smtClean="0"/>
                        <a:t>Svetskommissionens revisor</a:t>
                      </a:r>
                      <a:endParaRPr lang="sv-SE" sz="16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9971169"/>
                  </a:ext>
                </a:extLst>
              </a:tr>
              <a:tr h="366592">
                <a:tc>
                  <a:txBody>
                    <a:bodyPr/>
                    <a:lstStyle/>
                    <a:p>
                      <a:r>
                        <a:rPr lang="sv-SE" sz="1600" dirty="0" smtClean="0"/>
                        <a:t>Komplettera ansökan</a:t>
                      </a:r>
                      <a:r>
                        <a:rPr lang="sv-SE" sz="1600" baseline="0" dirty="0" smtClean="0"/>
                        <a:t> och meddela revisorn</a:t>
                      </a:r>
                      <a:endParaRPr lang="sv-SE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dirty="0" smtClean="0"/>
                        <a:t>Utbildaren</a:t>
                      </a:r>
                      <a:endParaRPr lang="sv-SE" sz="16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9849364"/>
                  </a:ext>
                </a:extLst>
              </a:tr>
              <a:tr h="366592">
                <a:tc>
                  <a:txBody>
                    <a:bodyPr/>
                    <a:lstStyle/>
                    <a:p>
                      <a:r>
                        <a:rPr lang="sv-SE" sz="1600" dirty="0" smtClean="0"/>
                        <a:t>Utfärda starttillstånd	</a:t>
                      </a:r>
                      <a:endParaRPr lang="sv-SE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dirty="0" smtClean="0"/>
                        <a:t>Svetskommissionen</a:t>
                      </a:r>
                      <a:endParaRPr lang="sv-SE" sz="16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4407512"/>
                  </a:ext>
                </a:extLst>
              </a:tr>
              <a:tr h="366592">
                <a:tc>
                  <a:txBody>
                    <a:bodyPr/>
                    <a:lstStyle/>
                    <a:p>
                      <a:r>
                        <a:rPr lang="sv-SE" sz="1600" dirty="0" smtClean="0"/>
                        <a:t>Insyningsbesök under pågående kurs</a:t>
                      </a:r>
                      <a:endParaRPr lang="sv-SE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dirty="0" smtClean="0"/>
                        <a:t>Svetskommissionens revisor</a:t>
                      </a:r>
                      <a:endParaRPr lang="sv-SE" sz="16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3457573"/>
                  </a:ext>
                </a:extLst>
              </a:tr>
              <a:tr h="633204">
                <a:tc>
                  <a:txBody>
                    <a:bodyPr/>
                    <a:lstStyle/>
                    <a:p>
                      <a:r>
                        <a:rPr lang="sv-SE" sz="1600" dirty="0" smtClean="0"/>
                        <a:t>Åtgärda eventuella avvikelser</a:t>
                      </a:r>
                      <a:r>
                        <a:rPr lang="sv-SE" sz="1600" baseline="0" dirty="0" smtClean="0"/>
                        <a:t> och meddela revisorn</a:t>
                      </a:r>
                      <a:endParaRPr lang="sv-SE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dirty="0" smtClean="0"/>
                        <a:t>Utbildaren</a:t>
                      </a:r>
                      <a:endParaRPr lang="sv-SE" sz="16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4812811"/>
                  </a:ext>
                </a:extLst>
              </a:tr>
              <a:tr h="366592">
                <a:tc>
                  <a:txBody>
                    <a:bodyPr/>
                    <a:lstStyle/>
                    <a:p>
                      <a:r>
                        <a:rPr lang="sv-SE" sz="1600" dirty="0" smtClean="0"/>
                        <a:t>Utfärda godkännande</a:t>
                      </a:r>
                      <a:endParaRPr lang="sv-SE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dirty="0" smtClean="0"/>
                        <a:t>Svetskommissionen</a:t>
                      </a:r>
                      <a:endParaRPr lang="sv-SE" sz="16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147895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187488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vetskommissionen">
  <a:themeElements>
    <a:clrScheme name="Svetskommissionen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077C0"/>
      </a:accent1>
      <a:accent2>
        <a:srgbClr val="00C0F3"/>
      </a:accent2>
      <a:accent3>
        <a:srgbClr val="D71635"/>
      </a:accent3>
      <a:accent4>
        <a:srgbClr val="FDB924"/>
      </a:accent4>
      <a:accent5>
        <a:srgbClr val="63727A"/>
      </a:accent5>
      <a:accent6>
        <a:srgbClr val="D1D3D4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Svetskommissionen</Template>
  <TotalTime>791</TotalTime>
  <Words>75</Words>
  <Application>Microsoft Office PowerPoint</Application>
  <PresentationFormat>Bildspel på skärmen (4:3)</PresentationFormat>
  <Paragraphs>34</Paragraphs>
  <Slides>2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2</vt:i4>
      </vt:variant>
    </vt:vector>
  </HeadingPairs>
  <TitlesOfParts>
    <vt:vector size="5" baseType="lpstr">
      <vt:lpstr>Arial</vt:lpstr>
      <vt:lpstr>Calibri</vt:lpstr>
      <vt:lpstr>Svetskommissionen</vt:lpstr>
      <vt:lpstr>Krav på utbildare av internationell svetsare</vt:lpstr>
      <vt:lpstr>Procedur för godkännande av IIW/EWF-utbildare</vt:lpstr>
    </vt:vector>
  </TitlesOfParts>
  <Company>Svetskommissionen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Allmän information om IW</dc:title>
  <dc:creator>Lars Johansson</dc:creator>
  <dc:description>Krav på utbildare av internationell svetsare</dc:description>
  <cp:lastModifiedBy>Elisabeth Egerblom</cp:lastModifiedBy>
  <cp:revision>81</cp:revision>
  <cp:lastPrinted>2013-01-09T07:46:29Z</cp:lastPrinted>
  <dcterms:created xsi:type="dcterms:W3CDTF">2012-11-12T13:17:50Z</dcterms:created>
  <dcterms:modified xsi:type="dcterms:W3CDTF">2018-01-31T12:47:19Z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Allmän information om IW</vt:lpwstr>
  </property>
  <property fmtid="{D5CDD505-2E9C-101B-9397-08002B2CF9AE}" pid="3" name="SlideDescription">
    <vt:lpwstr>Krav på utbildare av internationell svetsare</vt:lpwstr>
  </property>
</Properties>
</file>