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5" r:id="rId3"/>
    <p:sldId id="296" r:id="rId4"/>
    <p:sldId id="298" r:id="rId5"/>
    <p:sldId id="297" r:id="rId6"/>
    <p:sldId id="301" r:id="rId7"/>
    <p:sldId id="299" r:id="rId8"/>
    <p:sldId id="302" r:id="rId9"/>
    <p:sldId id="307" r:id="rId10"/>
    <p:sldId id="308" r:id="rId11"/>
    <p:sldId id="305" r:id="rId12"/>
    <p:sldId id="306" r:id="rId13"/>
    <p:sldId id="309" r:id="rId14"/>
    <p:sldId id="312" r:id="rId15"/>
    <p:sldId id="310" r:id="rId16"/>
    <p:sldId id="311" r:id="rId17"/>
    <p:sldId id="313" r:id="rId18"/>
  </p:sldIdLst>
  <p:sldSz cx="13428663" cy="7559675"/>
  <p:notesSz cx="6797675" cy="9926638"/>
  <p:defaultTextStyle>
    <a:defPPr>
      <a:defRPr lang="nl-NL"/>
    </a:defPPr>
    <a:lvl1pPr marL="0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1pPr>
    <a:lvl2pPr marL="503697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2pPr>
    <a:lvl3pPr marL="1007394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3pPr>
    <a:lvl4pPr marL="1511092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4pPr>
    <a:lvl5pPr marL="2014789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5pPr>
    <a:lvl6pPr marL="2518486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6pPr>
    <a:lvl7pPr marL="3022183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7pPr>
    <a:lvl8pPr marL="3525881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8pPr>
    <a:lvl9pPr marL="4029578" algn="l" defTabSz="1007394" rtl="0" eaLnBrk="1" latinLnBrk="0" hangingPunct="1">
      <a:defRPr sz="19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1"/>
    <a:srgbClr val="6F6F6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3785" autoAdjust="0"/>
  </p:normalViewPr>
  <p:slideViewPr>
    <p:cSldViewPr snapToGrid="0" showGuides="1">
      <p:cViewPr varScale="1">
        <p:scale>
          <a:sx n="92" d="100"/>
          <a:sy n="92" d="100"/>
        </p:scale>
        <p:origin x="90" y="336"/>
      </p:cViewPr>
      <p:guideLst>
        <p:guide orient="horz" pos="2381"/>
        <p:guide pos="42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531BF-9E43-45AB-BB8E-2BCF31D97644}" type="datetimeFigureOut">
              <a:rPr lang="fi-FI" smtClean="0"/>
              <a:t>22.12.2017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752B6-1BDA-498A-B896-43955C5CA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05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EFAE-3152-4244-ACDF-64FB5E81FC91}" type="datetimeFigureOut">
              <a:rPr lang="nl-NL" smtClean="0"/>
              <a:t>22-12-2017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91E7-BF5F-4244-8009-4F82859402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5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1pPr>
    <a:lvl2pPr marL="503697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2pPr>
    <a:lvl3pPr marL="1007394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3pPr>
    <a:lvl4pPr marL="1511092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4pPr>
    <a:lvl5pPr marL="2014789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5pPr>
    <a:lvl6pPr marL="2518486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6pPr>
    <a:lvl7pPr marL="3022183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7pPr>
    <a:lvl8pPr marL="3525881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8pPr>
    <a:lvl9pPr marL="4029578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91E7-BF5F-4244-8009-4F828594029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3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/>
          <a:stretch/>
        </p:blipFill>
        <p:spPr>
          <a:xfrm>
            <a:off x="892" y="2580402"/>
            <a:ext cx="10182185" cy="4984774"/>
          </a:xfrm>
          <a:prstGeom prst="rect">
            <a:avLst/>
          </a:prstGeom>
          <a:ln>
            <a:noFill/>
          </a:ln>
        </p:spPr>
      </p:pic>
      <p:sp>
        <p:nvSpPr>
          <p:cNvPr id="24" name="Rectangle 23"/>
          <p:cNvSpPr/>
          <p:nvPr userDrawn="1"/>
        </p:nvSpPr>
        <p:spPr>
          <a:xfrm>
            <a:off x="10182999" y="3013624"/>
            <a:ext cx="3245664" cy="4829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-4117" y="10103"/>
            <a:ext cx="10129999" cy="2564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-29728" y="2574986"/>
            <a:ext cx="90282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426" y="1070987"/>
            <a:ext cx="3650363" cy="2990255"/>
          </a:xfrm>
          <a:prstGeom prst="rect">
            <a:avLst/>
          </a:prstGeom>
        </p:spPr>
      </p:pic>
      <p:sp>
        <p:nvSpPr>
          <p:cNvPr id="29" name="Isosceles Triangle 28"/>
          <p:cNvSpPr/>
          <p:nvPr userDrawn="1"/>
        </p:nvSpPr>
        <p:spPr>
          <a:xfrm rot="5400000">
            <a:off x="10099757" y="5463569"/>
            <a:ext cx="310896" cy="155448"/>
          </a:xfrm>
          <a:prstGeom prst="triangle">
            <a:avLst>
              <a:gd name="adj" fmla="val 56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5"/>
          <p:cNvSpPr txBox="1">
            <a:spLocks/>
          </p:cNvSpPr>
          <p:nvPr userDrawn="1"/>
        </p:nvSpPr>
        <p:spPr>
          <a:xfrm>
            <a:off x="34493" y="5479409"/>
            <a:ext cx="259079" cy="2590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685733" rtl="0" eaLnBrk="1" latinLnBrk="0" hangingPunct="1">
              <a:defRPr sz="1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[presentation title] via &gt;Insert &gt;Header &amp; Footer</a:t>
            </a:r>
          </a:p>
        </p:txBody>
      </p:sp>
      <p:sp>
        <p:nvSpPr>
          <p:cNvPr id="32" name="Slide Number Placeholder 7"/>
          <p:cNvSpPr txBox="1">
            <a:spLocks/>
          </p:cNvSpPr>
          <p:nvPr userDrawn="1"/>
        </p:nvSpPr>
        <p:spPr>
          <a:xfrm>
            <a:off x="-288807" y="5479409"/>
            <a:ext cx="259079" cy="2590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685733" rtl="0" eaLnBrk="1" latinLnBrk="0" hangingPunct="1">
              <a:defRPr sz="1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577534" y="455213"/>
            <a:ext cx="8932928" cy="1269488"/>
          </a:xfrm>
        </p:spPr>
        <p:txBody>
          <a:bodyPr anchor="b"/>
          <a:lstStyle>
            <a:lvl1pPr algn="l">
              <a:lnSpc>
                <a:spcPts val="3538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Subtitle 2"/>
          <p:cNvSpPr>
            <a:spLocks noGrp="1"/>
          </p:cNvSpPr>
          <p:nvPr>
            <p:ph type="subTitle" idx="1"/>
          </p:nvPr>
        </p:nvSpPr>
        <p:spPr>
          <a:xfrm>
            <a:off x="604211" y="1926721"/>
            <a:ext cx="8222548" cy="471524"/>
          </a:xfrm>
        </p:spPr>
        <p:txBody>
          <a:bodyPr/>
          <a:lstStyle>
            <a:lvl1pPr marL="0" indent="0" algn="l">
              <a:lnSpc>
                <a:spcPts val="12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0172848" y="3886200"/>
            <a:ext cx="10151" cy="39352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Slogan"/>
          <p:cNvSpPr txBox="1"/>
          <p:nvPr userDrawn="1"/>
        </p:nvSpPr>
        <p:spPr>
          <a:xfrm>
            <a:off x="10814202" y="3886185"/>
            <a:ext cx="209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noProof="1" smtClean="0">
                <a:solidFill>
                  <a:schemeClr val="bg1"/>
                </a:solidFill>
              </a:rPr>
              <a:t>Kiwa Inspecta</a:t>
            </a:r>
            <a:endParaRPr lang="nl-NL" sz="1800" b="1" noProof="1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12" y="5448433"/>
            <a:ext cx="1492801" cy="12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70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>
          <a:xfrm>
            <a:off x="450000" y="7023209"/>
            <a:ext cx="360000" cy="402483"/>
          </a:xfrm>
        </p:spPr>
        <p:txBody>
          <a:bodyPr/>
          <a:lstStyle/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5"/>
          </p:nvPr>
        </p:nvSpPr>
        <p:spPr>
          <a:xfrm>
            <a:off x="955575" y="7023209"/>
            <a:ext cx="7200000" cy="402483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11" name="Brand name placeholder"/>
          <p:cNvSpPr>
            <a:spLocks noGrp="1"/>
          </p:cNvSpPr>
          <p:nvPr>
            <p:ph type="dt" sz="half" idx="14"/>
          </p:nvPr>
        </p:nvSpPr>
        <p:spPr>
          <a:xfrm>
            <a:off x="8540057" y="7026062"/>
            <a:ext cx="1142424" cy="402483"/>
          </a:xfrm>
        </p:spPr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10" name="Content placeholder"/>
          <p:cNvSpPr>
            <a:spLocks noGrp="1"/>
          </p:cNvSpPr>
          <p:nvPr>
            <p:ph sz="quarter" idx="17"/>
          </p:nvPr>
        </p:nvSpPr>
        <p:spPr>
          <a:xfrm>
            <a:off x="450000" y="1792800"/>
            <a:ext cx="11646750" cy="4795200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>
              <a:lnSpc>
                <a:spcPts val="2300"/>
              </a:lnSpc>
              <a:defRPr/>
            </a:lvl3pPr>
            <a:lvl4pPr>
              <a:lnSpc>
                <a:spcPts val="2300"/>
              </a:lnSpc>
              <a:defRPr/>
            </a:lvl4pPr>
            <a:lvl5pPr>
              <a:lnSpc>
                <a:spcPts val="23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2280" y="945515"/>
            <a:ext cx="11582400" cy="654050"/>
          </a:xfrm>
          <a:noFill/>
        </p:spPr>
        <p:txBody>
          <a:bodyPr/>
          <a:lstStyle>
            <a:lvl1pPr marL="0" indent="0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86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/>
          <p:cNvSpPr>
            <a:spLocks noGrp="1"/>
          </p:cNvSpPr>
          <p:nvPr>
            <p:ph sz="quarter" idx="14"/>
          </p:nvPr>
        </p:nvSpPr>
        <p:spPr>
          <a:xfrm>
            <a:off x="450000" y="1792800"/>
            <a:ext cx="9364560" cy="479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10063163" y="0"/>
            <a:ext cx="3365500" cy="685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5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4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13" name="Brand nam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fld id="{E68B11A8-C535-4F52-9D1E-EF1BCBEB2629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16" name="Title placeholder"/>
          <p:cNvSpPr>
            <a:spLocks noGrp="1"/>
          </p:cNvSpPr>
          <p:nvPr>
            <p:ph type="title"/>
          </p:nvPr>
        </p:nvSpPr>
        <p:spPr>
          <a:xfrm>
            <a:off x="450000" y="271463"/>
            <a:ext cx="9354400" cy="642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2280" y="945515"/>
            <a:ext cx="9354544" cy="654050"/>
          </a:xfrm>
          <a:noFill/>
        </p:spPr>
        <p:txBody>
          <a:bodyPr/>
          <a:lstStyle>
            <a:lvl1pPr marL="0" indent="0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70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halv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"/>
          <p:cNvSpPr>
            <a:spLocks noGrp="1"/>
          </p:cNvSpPr>
          <p:nvPr>
            <p:ph sz="quarter" idx="14"/>
          </p:nvPr>
        </p:nvSpPr>
        <p:spPr>
          <a:xfrm>
            <a:off x="450000" y="1792800"/>
            <a:ext cx="6032080" cy="479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714000" y="0"/>
            <a:ext cx="6714000" cy="685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8" name="Brand nam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fld id="{2C851D71-C5AC-4668-8EC6-E68A5CD3EEE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14" name="Title placeholder"/>
          <p:cNvSpPr>
            <a:spLocks noGrp="1"/>
          </p:cNvSpPr>
          <p:nvPr>
            <p:ph type="title"/>
          </p:nvPr>
        </p:nvSpPr>
        <p:spPr>
          <a:xfrm>
            <a:off x="450000" y="271463"/>
            <a:ext cx="6032080" cy="642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2280" y="945515"/>
            <a:ext cx="6032173" cy="654050"/>
          </a:xfrm>
          <a:noFill/>
        </p:spPr>
        <p:txBody>
          <a:bodyPr/>
          <a:lstStyle>
            <a:lvl1pPr marL="0" indent="0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17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428000" cy="685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2" name="Brand nam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FC53A609-E36B-4DDC-985D-E7D08BC09C47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6" name="Title placeholder"/>
          <p:cNvSpPr>
            <a:spLocks noGrp="1"/>
          </p:cNvSpPr>
          <p:nvPr>
            <p:ph type="title"/>
          </p:nvPr>
        </p:nvSpPr>
        <p:spPr>
          <a:xfrm>
            <a:off x="450000" y="271463"/>
            <a:ext cx="11582222" cy="642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975995"/>
            <a:ext cx="11612879" cy="654050"/>
          </a:xfrm>
          <a:noFill/>
        </p:spPr>
        <p:txBody>
          <a:bodyPr/>
          <a:lstStyle>
            <a:lvl1pPr marL="0" indent="0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subtitle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12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halv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 placeholder"/>
          <p:cNvSpPr>
            <a:spLocks noGrp="1"/>
          </p:cNvSpPr>
          <p:nvPr>
            <p:ph type="pic" sz="quarter" idx="13"/>
          </p:nvPr>
        </p:nvSpPr>
        <p:spPr>
          <a:xfrm>
            <a:off x="450000" y="450000"/>
            <a:ext cx="6037200" cy="603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Picture 2 placeholder"/>
          <p:cNvSpPr>
            <a:spLocks noGrp="1"/>
          </p:cNvSpPr>
          <p:nvPr>
            <p:ph type="pic" sz="quarter" idx="17"/>
          </p:nvPr>
        </p:nvSpPr>
        <p:spPr>
          <a:xfrm>
            <a:off x="6940800" y="450000"/>
            <a:ext cx="6037200" cy="6037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4" name="Presentation title placehold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2" name="Brand name placeholder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l"/>
            <a:fld id="{790FB884-C912-48AF-823A-E0CF3E17D440}" type="datetime1">
              <a:rPr lang="sv-SE" noProof="1" smtClean="0"/>
              <a:t>2017-12-22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3166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 placeholder"/>
          <p:cNvSpPr>
            <a:spLocks noGrp="1"/>
          </p:cNvSpPr>
          <p:nvPr>
            <p:ph type="pic" sz="quarter" idx="13"/>
          </p:nvPr>
        </p:nvSpPr>
        <p:spPr>
          <a:xfrm>
            <a:off x="450000" y="2910840"/>
            <a:ext cx="2988000" cy="34899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0" name="Picture 2 placeholder"/>
          <p:cNvSpPr>
            <a:spLocks noGrp="1"/>
          </p:cNvSpPr>
          <p:nvPr>
            <p:ph type="pic" sz="quarter" idx="17"/>
          </p:nvPr>
        </p:nvSpPr>
        <p:spPr>
          <a:xfrm>
            <a:off x="3505200" y="447757"/>
            <a:ext cx="4833938" cy="35908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2" name="Picture 3 placeholder"/>
          <p:cNvSpPr>
            <a:spLocks noGrp="1"/>
          </p:cNvSpPr>
          <p:nvPr>
            <p:ph type="pic" sz="quarter" idx="20"/>
          </p:nvPr>
        </p:nvSpPr>
        <p:spPr>
          <a:xfrm>
            <a:off x="3505200" y="4105274"/>
            <a:ext cx="2371725" cy="22907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3" name="Picture 4 placeholder"/>
          <p:cNvSpPr>
            <a:spLocks noGrp="1"/>
          </p:cNvSpPr>
          <p:nvPr>
            <p:ph type="pic" sz="quarter" idx="21"/>
          </p:nvPr>
        </p:nvSpPr>
        <p:spPr>
          <a:xfrm>
            <a:off x="8405811" y="447757"/>
            <a:ext cx="4567239" cy="5948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4" name="Picture 5 placeholder"/>
          <p:cNvSpPr>
            <a:spLocks noGrp="1"/>
          </p:cNvSpPr>
          <p:nvPr>
            <p:ph type="pic" sz="quarter" idx="22"/>
          </p:nvPr>
        </p:nvSpPr>
        <p:spPr>
          <a:xfrm>
            <a:off x="5924551" y="4105274"/>
            <a:ext cx="2414588" cy="22907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ext placeholder"/>
          <p:cNvSpPr>
            <a:spLocks noGrp="1"/>
          </p:cNvSpPr>
          <p:nvPr>
            <p:ph type="body" sz="quarter" idx="18"/>
          </p:nvPr>
        </p:nvSpPr>
        <p:spPr>
          <a:xfrm>
            <a:off x="449263" y="449262"/>
            <a:ext cx="2989262" cy="2377757"/>
          </a:xfrm>
          <a:solidFill>
            <a:schemeClr val="accent2"/>
          </a:solidFill>
        </p:spPr>
        <p:txBody>
          <a:bodyPr lIns="180000" tIns="18000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4" name="Presentation title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2" name="Brand name placeholder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fld id="{B8CC6E6A-A10D-4A05-85F5-6E64F3F9CF3B}" type="datetime1">
              <a:rPr lang="sv-SE" noProof="1" smtClean="0"/>
              <a:t>2017-12-22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1503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7" name="Presentation title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6" name="Brand nam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26FFA86-210C-4EF8-A176-ADE2E2AE2C51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"/>
          <p:cNvSpPr>
            <a:spLocks noGrp="1"/>
          </p:cNvSpPr>
          <p:nvPr>
            <p:ph sz="quarter" idx="17"/>
          </p:nvPr>
        </p:nvSpPr>
        <p:spPr>
          <a:xfrm>
            <a:off x="450000" y="1792800"/>
            <a:ext cx="11646750" cy="4795200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>
              <a:lnSpc>
                <a:spcPts val="2300"/>
              </a:lnSpc>
              <a:defRPr/>
            </a:lvl3pPr>
            <a:lvl4pPr>
              <a:lnSpc>
                <a:spcPts val="2300"/>
              </a:lnSpc>
              <a:defRPr/>
            </a:lvl4pPr>
            <a:lvl5pPr>
              <a:lnSpc>
                <a:spcPts val="23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0000" y="271463"/>
            <a:ext cx="11582222" cy="6429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sp>
        <p:nvSpPr>
          <p:cNvPr id="3" name="Object"/>
          <p:cNvSpPr>
            <a:spLocks noGrp="1"/>
          </p:cNvSpPr>
          <p:nvPr>
            <p:ph type="body" idx="1"/>
          </p:nvPr>
        </p:nvSpPr>
        <p:spPr>
          <a:xfrm>
            <a:off x="450000" y="1793339"/>
            <a:ext cx="11582222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endParaRPr lang="fi-FI" dirty="0" smtClean="0"/>
          </a:p>
          <a:p>
            <a:pPr lvl="4"/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450000" y="7023209"/>
            <a:ext cx="360000" cy="402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6F6F6F"/>
                </a:solidFill>
              </a:defRPr>
            </a:lvl1pPr>
          </a:lstStyle>
          <a:p>
            <a:fld id="{76304153-AB0A-48EF-9773-766B89829996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5" name="Presentation title"/>
          <p:cNvSpPr>
            <a:spLocks noGrp="1"/>
          </p:cNvSpPr>
          <p:nvPr>
            <p:ph type="ftr" sz="quarter" idx="3"/>
          </p:nvPr>
        </p:nvSpPr>
        <p:spPr>
          <a:xfrm>
            <a:off x="955575" y="7023209"/>
            <a:ext cx="7200000" cy="402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6F6F6F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4" name="Brand name"/>
          <p:cNvSpPr>
            <a:spLocks noGrp="1"/>
          </p:cNvSpPr>
          <p:nvPr>
            <p:ph type="dt" sz="half" idx="2"/>
          </p:nvPr>
        </p:nvSpPr>
        <p:spPr>
          <a:xfrm>
            <a:off x="8539363" y="7023005"/>
            <a:ext cx="1132957" cy="402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rgbClr val="6F6F6F"/>
                </a:solidFill>
              </a:defRPr>
            </a:lvl1pPr>
          </a:lstStyle>
          <a:p>
            <a:pPr algn="l"/>
            <a:fld id="{B6818A74-02A0-47D8-A942-5EED63CE380D}" type="datetime1">
              <a:rPr lang="sv-SE" noProof="1" smtClean="0"/>
              <a:t>2017-12-22</a:t>
            </a:fld>
            <a:endParaRPr lang="en-US" noProof="1"/>
          </a:p>
        </p:txBody>
      </p:sp>
      <p:pic>
        <p:nvPicPr>
          <p:cNvPr id="8" name="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63" y="7059728"/>
            <a:ext cx="886416" cy="313200"/>
          </a:xfrm>
          <a:prstGeom prst="rect">
            <a:avLst/>
          </a:prstGeom>
        </p:spPr>
      </p:pic>
      <p:pic>
        <p:nvPicPr>
          <p:cNvPr id="9" name="Lin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4418"/>
            <a:ext cx="13428000" cy="6844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66960" y="7029248"/>
            <a:ext cx="1280160" cy="40787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sv-SE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14212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55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007120" rtl="0" eaLnBrk="1" latinLnBrk="0" hangingPunct="1">
        <a:lnSpc>
          <a:spcPts val="5066"/>
        </a:lnSpc>
        <a:spcBef>
          <a:spcPct val="0"/>
        </a:spcBef>
        <a:buNone/>
        <a:defRPr sz="4406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0712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■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723900" indent="-361950" algn="l" defTabSz="723900" rtl="0" eaLnBrk="1" latinLnBrk="0" hangingPunct="1">
        <a:lnSpc>
          <a:spcPts val="2300"/>
        </a:lnSpc>
        <a:spcBef>
          <a:spcPts val="0"/>
        </a:spcBef>
        <a:buClr>
          <a:schemeClr val="tx2"/>
        </a:buClr>
        <a:buSzPct val="100000"/>
        <a:buFont typeface="Arial" panose="020B06040202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361950" algn="l" defTabSz="1007120" rtl="0" eaLnBrk="1" latinLnBrk="0" hangingPunct="1">
        <a:lnSpc>
          <a:spcPts val="2300"/>
        </a:lnSpc>
        <a:spcBef>
          <a:spcPts val="0"/>
        </a:spcBef>
        <a:buSzPct val="150000"/>
        <a:buFont typeface="Arial" panose="020B0604020202020204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428750" indent="-342900" algn="l" defTabSz="1007120" rtl="0" eaLnBrk="1" latinLnBrk="0" hangingPunct="1">
        <a:lnSpc>
          <a:spcPts val="2300"/>
        </a:lnSpc>
        <a:spcBef>
          <a:spcPts val="0"/>
        </a:spcBef>
        <a:buClr>
          <a:schemeClr val="tx2"/>
        </a:buClr>
        <a:buSzPct val="150000"/>
        <a:buFont typeface="Arial" panose="020B0604020202020204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90500" algn="l" defTabSz="100712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-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6958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314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670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026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56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12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068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24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780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136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4921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8481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uropa.eu.int/finland/file_gateway.cfm?get_picture=1123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Svetsning och PED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3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ur förskriften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/>
              <a:t>För tryckbärande anordningar ska de permanenta förbanden hos </a:t>
            </a:r>
            <a:r>
              <a:rPr lang="sv-SE" dirty="0" smtClean="0"/>
              <a:t>delar som </a:t>
            </a:r>
            <a:r>
              <a:rPr lang="sv-SE" dirty="0"/>
              <a:t>bidrar till anordningens hållfasthet och de delar som är direkt </a:t>
            </a:r>
            <a:r>
              <a:rPr lang="sv-SE" dirty="0" smtClean="0"/>
              <a:t>fästade på </a:t>
            </a:r>
            <a:r>
              <a:rPr lang="sv-SE" dirty="0"/>
              <a:t>anordningen, </a:t>
            </a:r>
            <a:r>
              <a:rPr lang="sv-SE" dirty="0">
                <a:solidFill>
                  <a:srgbClr val="FF0000"/>
                </a:solidFill>
              </a:rPr>
              <a:t>utföras av personal med erforderlig kompetens och i </a:t>
            </a:r>
            <a:r>
              <a:rPr lang="sv-SE" dirty="0" smtClean="0">
                <a:solidFill>
                  <a:srgbClr val="FF0000"/>
                </a:solidFill>
              </a:rPr>
              <a:t>enlighet med </a:t>
            </a:r>
            <a:r>
              <a:rPr lang="sv-SE" dirty="0">
                <a:solidFill>
                  <a:srgbClr val="FF0000"/>
                </a:solidFill>
              </a:rPr>
              <a:t>tekniskt korrekta metoder</a:t>
            </a:r>
            <a:r>
              <a:rPr lang="sv-SE" dirty="0" smtClean="0">
                <a:solidFill>
                  <a:srgbClr val="FF0000"/>
                </a:solidFill>
              </a:rPr>
              <a:t>.</a:t>
            </a:r>
            <a:br>
              <a:rPr lang="sv-SE" dirty="0" smtClean="0">
                <a:solidFill>
                  <a:srgbClr val="FF0000"/>
                </a:solidFill>
              </a:rPr>
            </a:b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Metoderna och personalen ska vad gäller tryckbärande anordningar </a:t>
            </a:r>
            <a:r>
              <a:rPr lang="sv-SE" dirty="0" smtClean="0"/>
              <a:t>i </a:t>
            </a:r>
            <a:r>
              <a:rPr lang="sv-SE" dirty="0" smtClean="0">
                <a:solidFill>
                  <a:srgbClr val="FF0000"/>
                </a:solidFill>
              </a:rPr>
              <a:t>kategorierna </a:t>
            </a:r>
            <a:r>
              <a:rPr lang="sv-SE" dirty="0">
                <a:solidFill>
                  <a:srgbClr val="FF0000"/>
                </a:solidFill>
              </a:rPr>
              <a:t>II, III och IV godkännas av ett kompetent tredjepartsorgan </a:t>
            </a:r>
            <a:r>
              <a:rPr lang="sv-SE" dirty="0" smtClean="0">
                <a:solidFill>
                  <a:srgbClr val="FF0000"/>
                </a:solidFill>
              </a:rPr>
              <a:t>som efter </a:t>
            </a:r>
            <a:r>
              <a:rPr lang="sv-SE" dirty="0">
                <a:solidFill>
                  <a:srgbClr val="FF0000"/>
                </a:solidFill>
              </a:rPr>
              <a:t>tillverkarens val kan vara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– </a:t>
            </a:r>
            <a:r>
              <a:rPr lang="sv-SE" dirty="0"/>
              <a:t>ett anmält organ, eller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– </a:t>
            </a:r>
            <a:r>
              <a:rPr lang="sv-SE" dirty="0"/>
              <a:t>ett erkänt tredjepartsorgan</a:t>
            </a:r>
            <a:r>
              <a:rPr lang="sv-SE" dirty="0" smtClean="0"/>
              <a:t>.</a:t>
            </a:r>
            <a:br>
              <a:rPr lang="sv-SE" dirty="0" smtClean="0"/>
            </a:br>
            <a:endParaRPr lang="sv-SE" dirty="0"/>
          </a:p>
          <a:p>
            <a:r>
              <a:rPr lang="sv-SE" dirty="0"/>
              <a:t>För att kunna lämna dessa godkännanden ska </a:t>
            </a:r>
            <a:r>
              <a:rPr lang="sv-SE" dirty="0">
                <a:solidFill>
                  <a:srgbClr val="FF0000"/>
                </a:solidFill>
              </a:rPr>
              <a:t>organet utföra eller </a:t>
            </a:r>
            <a:r>
              <a:rPr lang="sv-SE" dirty="0" smtClean="0">
                <a:solidFill>
                  <a:srgbClr val="FF0000"/>
                </a:solidFill>
              </a:rPr>
              <a:t>låta utföra </a:t>
            </a:r>
            <a:r>
              <a:rPr lang="sv-SE" dirty="0">
                <a:solidFill>
                  <a:srgbClr val="FF0000"/>
                </a:solidFill>
              </a:rPr>
              <a:t>de undersökningar och provningar som anges i relevanta </a:t>
            </a:r>
            <a:r>
              <a:rPr lang="sv-SE" dirty="0" smtClean="0">
                <a:solidFill>
                  <a:srgbClr val="FF0000"/>
                </a:solidFill>
              </a:rPr>
              <a:t>harmoniserade standarder </a:t>
            </a:r>
            <a:r>
              <a:rPr lang="sv-SE" dirty="0">
                <a:solidFill>
                  <a:srgbClr val="FF0000"/>
                </a:solidFill>
              </a:rPr>
              <a:t>eller likvärdiga undersökningar och provningar.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7" descr="C:\Users\perchr\Pictures\Bilder från Bo W som är OK att använda\IMG_001276 röntgenfilsgransk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121056"/>
            <a:ext cx="2176419" cy="14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uppfyller man de tekniska kraven i PED?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PED (AFS 2016:1) är en tunn liten skrift.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Den gäller både för en liten rörledning och för en 30 m hög reaktor.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säger sig själv att föreskriften är ganska generell.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För att man ska veta hur man uppfyller kraven finns det </a:t>
            </a:r>
            <a:r>
              <a:rPr lang="sv-SE" dirty="0" smtClean="0">
                <a:solidFill>
                  <a:srgbClr val="FF0000"/>
                </a:solidFill>
              </a:rPr>
              <a:t>harmoniserade produktstandarder.</a:t>
            </a:r>
            <a:br>
              <a:rPr lang="sv-SE" dirty="0" smtClean="0">
                <a:solidFill>
                  <a:srgbClr val="FF0000"/>
                </a:solidFill>
              </a:rPr>
            </a:br>
            <a:endParaRPr lang="sv-S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1" y="4063625"/>
            <a:ext cx="5663046" cy="2717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31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Vadå harmoniserad?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12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Det finns ett antal standarder som är gjorda för att uppfylla kraven i PED.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Dessa standarder måste först bli ”välsignade i EU” innan de anses uppfylla kraven i PED.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räcker absolut inte att man hittar en standard heter EN XXXX. Det finns inget som säger att den är harmoniserad.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UTTDRAG UR AFS 2016:1: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>
                <a:solidFill>
                  <a:srgbClr val="00B050"/>
                </a:solidFill>
              </a:rPr>
              <a:t>13 § Tryckbärande anordningar och aggregat enligt 6–7 §§ </a:t>
            </a:r>
            <a:r>
              <a:rPr lang="sv-SE" b="1" dirty="0" smtClean="0">
                <a:solidFill>
                  <a:srgbClr val="00B050"/>
                </a:solidFill>
              </a:rPr>
              <a:t>som överensstämmer </a:t>
            </a:r>
            <a:r>
              <a:rPr lang="sv-SE" b="1" dirty="0">
                <a:solidFill>
                  <a:srgbClr val="00B050"/>
                </a:solidFill>
              </a:rPr>
              <a:t>med de harmoniserade standarder eller delar av dem </a:t>
            </a:r>
            <a:r>
              <a:rPr lang="sv-SE" b="1" dirty="0" smtClean="0">
                <a:solidFill>
                  <a:srgbClr val="00B050"/>
                </a:solidFill>
              </a:rPr>
              <a:t>till vilka </a:t>
            </a:r>
            <a:r>
              <a:rPr lang="sv-SE" b="1" dirty="0">
                <a:solidFill>
                  <a:srgbClr val="00B050"/>
                </a:solidFill>
              </a:rPr>
              <a:t>hänvisningar har offentliggjorts i </a:t>
            </a:r>
            <a:r>
              <a:rPr lang="sv-SE" b="1" i="1" dirty="0">
                <a:solidFill>
                  <a:srgbClr val="00B050"/>
                </a:solidFill>
              </a:rPr>
              <a:t>Europeiska unionens officiella </a:t>
            </a:r>
            <a:r>
              <a:rPr lang="sv-SE" b="1" i="1" dirty="0" smtClean="0">
                <a:solidFill>
                  <a:srgbClr val="00B050"/>
                </a:solidFill>
              </a:rPr>
              <a:t>tidning </a:t>
            </a:r>
            <a:r>
              <a:rPr lang="sv-SE" b="1" dirty="0" smtClean="0">
                <a:solidFill>
                  <a:srgbClr val="00B050"/>
                </a:solidFill>
              </a:rPr>
              <a:t>ska </a:t>
            </a:r>
            <a:r>
              <a:rPr lang="sv-SE" b="1" dirty="0">
                <a:solidFill>
                  <a:srgbClr val="00B050"/>
                </a:solidFill>
              </a:rPr>
              <a:t>presumeras överensstämma med de väsentliga säkerhetskrav i </a:t>
            </a:r>
            <a:r>
              <a:rPr lang="sv-SE" b="1" dirty="0" smtClean="0">
                <a:solidFill>
                  <a:srgbClr val="00B050"/>
                </a:solidFill>
              </a:rPr>
              <a:t/>
            </a:r>
            <a:br>
              <a:rPr lang="sv-SE" b="1" dirty="0" smtClean="0">
                <a:solidFill>
                  <a:srgbClr val="00B050"/>
                </a:solidFill>
              </a:rPr>
            </a:br>
            <a:r>
              <a:rPr lang="sv-SE" b="1" dirty="0" smtClean="0">
                <a:solidFill>
                  <a:srgbClr val="00B050"/>
                </a:solidFill>
              </a:rPr>
              <a:t>bilaga 1 som </a:t>
            </a:r>
            <a:r>
              <a:rPr lang="sv-SE" b="1" dirty="0">
                <a:solidFill>
                  <a:srgbClr val="00B050"/>
                </a:solidFill>
              </a:rPr>
              <a:t>omfattas av dessa standarder eller delar av dem.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598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Föreskrift, produktstandard, stödjande standard</a:t>
            </a:r>
            <a:endParaRPr lang="sv-SE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13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			</a:t>
            </a:r>
            <a:br>
              <a:rPr lang="sv-SE" dirty="0" smtClean="0"/>
            </a:b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				           </a:t>
            </a:r>
            <a:r>
              <a:rPr lang="sv-SE" sz="4800" b="1" dirty="0" smtClean="0">
                <a:solidFill>
                  <a:srgbClr val="FF0000"/>
                </a:solidFill>
              </a:rPr>
              <a:t>PED</a:t>
            </a:r>
            <a:r>
              <a:rPr lang="sv-SE" sz="4800" b="1" dirty="0" smtClean="0"/>
              <a:t/>
            </a:r>
            <a:br>
              <a:rPr lang="sv-SE" sz="4800" b="1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</a:t>
            </a:r>
            <a:r>
              <a:rPr lang="sv-SE" b="1" dirty="0" smtClean="0">
                <a:solidFill>
                  <a:srgbClr val="00B050"/>
                </a:solidFill>
              </a:rPr>
              <a:t>Produktstandard	</a:t>
            </a:r>
            <a:r>
              <a:rPr lang="sv-SE" dirty="0" smtClean="0">
                <a:solidFill>
                  <a:srgbClr val="00B050"/>
                </a:solidFill>
              </a:rPr>
              <a:t>			</a:t>
            </a:r>
            <a:r>
              <a:rPr lang="sv-SE" b="1" dirty="0" smtClean="0">
                <a:solidFill>
                  <a:srgbClr val="00B050"/>
                </a:solidFill>
              </a:rPr>
              <a:t>Produktstandard</a:t>
            </a:r>
            <a:r>
              <a:rPr lang="sv-SE" dirty="0" smtClean="0">
                <a:solidFill>
                  <a:srgbClr val="00B050"/>
                </a:solidFill>
              </a:rPr>
              <a:t/>
            </a:r>
            <a:br>
              <a:rPr lang="sv-SE" dirty="0" smtClean="0">
                <a:solidFill>
                  <a:srgbClr val="00B050"/>
                </a:solidFill>
              </a:rPr>
            </a:b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smtClean="0">
                <a:solidFill>
                  <a:srgbClr val="00B050"/>
                </a:solidFill>
              </a:rPr>
              <a:t>                          EN 13480 (rörledningar)		             EN 13445 ( tryckkärl )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	                 </a:t>
            </a:r>
            <a:r>
              <a:rPr lang="sv-SE" b="1" dirty="0" smtClean="0"/>
              <a:t>Stödjande standarder ang.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                                                                           Material</a:t>
            </a:r>
            <a:br>
              <a:rPr lang="sv-SE" dirty="0" smtClean="0"/>
            </a:br>
            <a:r>
              <a:rPr lang="sv-SE" dirty="0" smtClean="0"/>
              <a:t>				            Svetsning</a:t>
            </a:r>
            <a:br>
              <a:rPr lang="sv-SE" dirty="0" smtClean="0"/>
            </a:br>
            <a:r>
              <a:rPr lang="sv-SE" dirty="0" smtClean="0"/>
              <a:t>                                                                               OFP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270664" y="2441864"/>
            <a:ext cx="2078181" cy="95596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endParaRPr lang="sv-SE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27764" y="2244436"/>
            <a:ext cx="2722418" cy="115339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endParaRPr lang="sv-SE" dirty="0" smtClean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67941" y="2649682"/>
            <a:ext cx="2182091" cy="57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1027" y="2649682"/>
            <a:ext cx="2292062" cy="57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41027" y="3942325"/>
            <a:ext cx="2109355" cy="72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67941" y="3929520"/>
            <a:ext cx="2478232" cy="722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7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Innan vi slutar!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14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Observera att både EN 13480 och EN 13345 hänvisar till EN 3834-3 *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står dock inte att man måste vara certifierad mot den, endast att man ska uppfylla kraven i den.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2800" i="1" dirty="0">
                <a:solidFill>
                  <a:srgbClr val="FF0000"/>
                </a:solidFill>
              </a:rPr>
              <a:t>Svetsverksamheten ska minst uppfylla kraven i EN ISO 3834-3:2005. </a:t>
            </a:r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* </a:t>
            </a:r>
            <a:r>
              <a:rPr lang="sv-SE" dirty="0"/>
              <a:t>Kvalitetskrav för smältsvetsning av metalliska material – Del 3: Normala kvalitetskrav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05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Sammanfattningsvis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15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Det finns ett direktiv som heter </a:t>
            </a:r>
            <a:r>
              <a:rPr lang="sv-SE" dirty="0" err="1" smtClean="0"/>
              <a:t>Pressure</a:t>
            </a:r>
            <a:r>
              <a:rPr lang="sv-SE" dirty="0" smtClean="0"/>
              <a:t> Equipment </a:t>
            </a:r>
            <a:r>
              <a:rPr lang="sv-SE" dirty="0" err="1" smtClean="0"/>
              <a:t>Directive</a:t>
            </a:r>
            <a:r>
              <a:rPr lang="sv-SE" dirty="0" smtClean="0"/>
              <a:t>, </a:t>
            </a:r>
            <a:r>
              <a:rPr lang="sv-SE" dirty="0" smtClean="0">
                <a:solidFill>
                  <a:srgbClr val="FF0000"/>
                </a:solidFill>
              </a:rPr>
              <a:t>PED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är implementerat i Sverige genom </a:t>
            </a:r>
            <a:r>
              <a:rPr lang="sv-SE" dirty="0" smtClean="0">
                <a:solidFill>
                  <a:srgbClr val="FF0000"/>
                </a:solidFill>
              </a:rPr>
              <a:t>AFS 2016:1.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är det företag som tar på sig </a:t>
            </a:r>
            <a:r>
              <a:rPr lang="sv-SE" dirty="0" smtClean="0">
                <a:solidFill>
                  <a:srgbClr val="FF0000"/>
                </a:solidFill>
              </a:rPr>
              <a:t>tillverkaransvaret</a:t>
            </a:r>
            <a:r>
              <a:rPr lang="sv-SE" dirty="0" smtClean="0"/>
              <a:t> som ska CE-märka produkten och se till att den uppfyller direktivets krav.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är </a:t>
            </a:r>
            <a:r>
              <a:rPr lang="sv-SE" dirty="0" smtClean="0">
                <a:solidFill>
                  <a:srgbClr val="FF0000"/>
                </a:solidFill>
              </a:rPr>
              <a:t>inte valfritt</a:t>
            </a:r>
            <a:r>
              <a:rPr lang="sv-SE" dirty="0" smtClean="0"/>
              <a:t> om man ska uppfylla det eller ej. </a:t>
            </a:r>
            <a:br>
              <a:rPr lang="sv-SE" dirty="0" smtClean="0"/>
            </a:br>
            <a:r>
              <a:rPr lang="sv-SE" dirty="0" smtClean="0"/>
              <a:t>I princip gäller det så snart man har ett tryck över 0,5 bar.</a:t>
            </a:r>
            <a:br>
              <a:rPr lang="sv-SE" dirty="0" smtClean="0"/>
            </a:br>
            <a:r>
              <a:rPr lang="sv-SE" dirty="0" smtClean="0"/>
              <a:t>Det finns undantag som vi ej tagit upp här.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Föreskriften uppfylls lämpligen genom att man </a:t>
            </a:r>
            <a:r>
              <a:rPr lang="sv-SE" dirty="0" smtClean="0">
                <a:solidFill>
                  <a:srgbClr val="FF0000"/>
                </a:solidFill>
              </a:rPr>
              <a:t>tillämpar en harmoniserad produktstandard</a:t>
            </a:r>
            <a:r>
              <a:rPr lang="sv-SE" dirty="0" smtClean="0"/>
              <a:t>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finns också harmoniserade </a:t>
            </a:r>
            <a:r>
              <a:rPr lang="sv-SE" dirty="0" smtClean="0">
                <a:solidFill>
                  <a:srgbClr val="FF0000"/>
                </a:solidFill>
              </a:rPr>
              <a:t>stödjande standarder </a:t>
            </a:r>
            <a:r>
              <a:rPr lang="sv-SE" dirty="0" smtClean="0"/>
              <a:t>som produktstandarderna hänvisar till.</a:t>
            </a:r>
            <a:br>
              <a:rPr lang="sv-SE" dirty="0" smtClean="0"/>
            </a:br>
            <a:r>
              <a:rPr lang="sv-SE" dirty="0" smtClean="0"/>
              <a:t>Dessa kan t ex gälla material eller svetsning.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55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Men så här lätt var det ju inte riktigt </a:t>
            </a:r>
            <a:r>
              <a:rPr lang="sv-SE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16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Så som jag beskrivit det ovan är det tänkt att det ska fungera.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Verkligheten är just nu inte så här.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>
                <a:solidFill>
                  <a:srgbClr val="FF0000"/>
                </a:solidFill>
              </a:rPr>
              <a:t>För tillfället finns det ingen harmoniserad standard för prövning av svetsare</a:t>
            </a:r>
            <a:r>
              <a:rPr lang="sv-SE" dirty="0" smtClean="0"/>
              <a:t>.</a:t>
            </a:r>
            <a:r>
              <a:rPr lang="sv-SE" dirty="0"/>
              <a:t/>
            </a:r>
            <a:br>
              <a:rPr lang="sv-SE" dirty="0"/>
            </a:br>
            <a:endParaRPr lang="sv-SE" dirty="0" smtClean="0"/>
          </a:p>
          <a:p>
            <a:r>
              <a:rPr lang="sv-SE" dirty="0" smtClean="0"/>
              <a:t>Förut fanns EN 287-1 med i </a:t>
            </a:r>
            <a:r>
              <a:rPr lang="sv-SE" dirty="0" err="1" smtClean="0"/>
              <a:t>Official</a:t>
            </a:r>
            <a:r>
              <a:rPr lang="sv-SE" dirty="0" smtClean="0"/>
              <a:t> Journal. Det gör den inte längre.</a:t>
            </a:r>
            <a:br>
              <a:rPr lang="sv-SE" dirty="0" smtClean="0"/>
            </a:br>
            <a:r>
              <a:rPr lang="sv-SE" dirty="0" smtClean="0"/>
              <a:t>Det hade ju varit enkelt om den ersatts av EN 9606-1. Det har den inte.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>
                <a:solidFill>
                  <a:srgbClr val="FF0000"/>
                </a:solidFill>
              </a:rPr>
              <a:t>I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avsaknad av harmoniserad standard tillämpar man idag normalt EN 9606-1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För den intresserade finns det en </a:t>
            </a:r>
            <a:r>
              <a:rPr lang="sv-SE" dirty="0" err="1" smtClean="0"/>
              <a:t>guideline</a:t>
            </a:r>
            <a:r>
              <a:rPr lang="sv-SE" dirty="0" smtClean="0"/>
              <a:t> till PED som heter F06 där detta hanteras.</a:t>
            </a:r>
            <a:br>
              <a:rPr lang="sv-SE" dirty="0" smtClean="0"/>
            </a:br>
            <a:endParaRPr lang="sv-SE" dirty="0" smtClean="0"/>
          </a:p>
          <a:p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38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 för mig	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17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7736" y="1599565"/>
            <a:ext cx="11646750" cy="4795200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3600" dirty="0" err="1" smtClean="0">
                <a:solidFill>
                  <a:srgbClr val="FF0000"/>
                </a:solidFill>
              </a:rPr>
              <a:t>Kiwa</a:t>
            </a:r>
            <a:r>
              <a:rPr lang="sv-SE" sz="3600" dirty="0" smtClean="0">
                <a:solidFill>
                  <a:srgbClr val="FF0000"/>
                </a:solidFill>
              </a:rPr>
              <a:t> </a:t>
            </a:r>
            <a:r>
              <a:rPr lang="sv-SE" sz="3600" dirty="0" err="1" smtClean="0">
                <a:solidFill>
                  <a:srgbClr val="FF0000"/>
                </a:solidFill>
              </a:rPr>
              <a:t>Inspecta</a:t>
            </a:r>
            <a:r>
              <a:rPr lang="sv-SE" sz="3600" dirty="0" smtClean="0">
                <a:solidFill>
                  <a:srgbClr val="FF0000"/>
                </a:solidFill>
              </a:rPr>
              <a:t/>
            </a:r>
            <a:br>
              <a:rPr lang="sv-SE" sz="3600" dirty="0" smtClean="0">
                <a:solidFill>
                  <a:srgbClr val="FF0000"/>
                </a:solidFill>
              </a:rPr>
            </a:br>
            <a:endParaRPr lang="sv-SE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v-SE" sz="3600" dirty="0" smtClean="0">
                <a:solidFill>
                  <a:srgbClr val="FF0000"/>
                </a:solidFill>
              </a:rPr>
              <a:t>Christina ”Cia” Persson</a:t>
            </a:r>
            <a:br>
              <a:rPr lang="sv-SE" sz="3600" dirty="0" smtClean="0">
                <a:solidFill>
                  <a:srgbClr val="FF0000"/>
                </a:solidFill>
              </a:rPr>
            </a:br>
            <a:endParaRPr lang="sv-SE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10254" r="14068"/>
          <a:stretch/>
        </p:blipFill>
        <p:spPr>
          <a:xfrm>
            <a:off x="5196844" y="3620964"/>
            <a:ext cx="2432304" cy="23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handlar det här om?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55" y="1281124"/>
            <a:ext cx="5839692" cy="506467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53" y="945515"/>
            <a:ext cx="6134233" cy="56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Pressure</a:t>
            </a:r>
            <a:r>
              <a:rPr lang="sv-SE" dirty="0" smtClean="0"/>
              <a:t> Equipment </a:t>
            </a:r>
            <a:r>
              <a:rPr lang="sv-SE" dirty="0" err="1" smtClean="0"/>
              <a:t>Directive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Ett direktiv ifrån EU.</a:t>
            </a:r>
          </a:p>
          <a:p>
            <a:endParaRPr lang="sv-SE" dirty="0" smtClean="0"/>
          </a:p>
          <a:p>
            <a:r>
              <a:rPr lang="sv-SE" dirty="0" smtClean="0"/>
              <a:t>Handlar om nytillverkning av tryckkärl och rörledningar designade för </a:t>
            </a:r>
            <a:br>
              <a:rPr lang="sv-SE" dirty="0" smtClean="0"/>
            </a:br>
            <a:r>
              <a:rPr lang="sv-SE" dirty="0" smtClean="0"/>
              <a:t>ett tryck högre än 0,5 bar(ö).</a:t>
            </a:r>
            <a:br>
              <a:rPr lang="sv-SE" dirty="0" smtClean="0"/>
            </a:br>
            <a:endParaRPr lang="sv-SE" dirty="0"/>
          </a:p>
          <a:p>
            <a:r>
              <a:rPr lang="sv-SE" dirty="0" smtClean="0"/>
              <a:t>Gäller i alla EU:s länder (och några fler)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Har funnits ett direktiv sedan 1999, men det kom ett uppdaterat 2016.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Implementerades ( = gjordes gällande ) i alla EU:s länder samtidigt.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I Sverige är den implementerad genom en föreskrift som heter AFS 2016:1.</a:t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sz="4400" dirty="0" smtClean="0"/>
          </a:p>
          <a:p>
            <a:r>
              <a:rPr lang="sv-SE" sz="4400" dirty="0" smtClean="0"/>
              <a:t>Vad är det?</a:t>
            </a:r>
            <a:endParaRPr lang="sv-SE" sz="4400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81" y="1352462"/>
            <a:ext cx="2866377" cy="197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95" y="3861420"/>
            <a:ext cx="2935863" cy="166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6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 Sverige hittat på tillägg till PED?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Nej, i grunden är det så att de olika länderna i EU inte får hitta på egna tillägg.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Idén med EU är ju fri handel över gränser.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finns dock några punkter där varje land får bestämma själva, t ex får man bestämma vilket språk driftinstruktionen ska vara skriven på.</a:t>
            </a:r>
            <a:br>
              <a:rPr lang="sv-SE" dirty="0" smtClean="0"/>
            </a:br>
            <a:r>
              <a:rPr lang="sv-SE" dirty="0" smtClean="0"/>
              <a:t>Vi i Sverige vill ju inte gärna ha en instruktion på grekiska.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			</a:t>
            </a:r>
            <a:r>
              <a:rPr lang="el-GR" sz="6600" dirty="0" smtClean="0"/>
              <a:t>έξοδος</a:t>
            </a:r>
            <a:endParaRPr lang="sv-SE" sz="6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6255327" y="332509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0155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Måste man följa PED?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Ja, om produkten som tillverkas faller inom </a:t>
            </a:r>
            <a:r>
              <a:rPr lang="sv-SE" dirty="0" err="1" smtClean="0"/>
              <a:t>PED:s</a:t>
            </a:r>
            <a:r>
              <a:rPr lang="sv-SE" dirty="0" smtClean="0"/>
              <a:t> ramar så måste man uppfylla PED.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För varje tryckkärl eller rörledning måste det finnas en tillverkare som tar </a:t>
            </a:r>
            <a:r>
              <a:rPr lang="sv-SE" dirty="0" smtClean="0">
                <a:solidFill>
                  <a:srgbClr val="FF0000"/>
                </a:solidFill>
              </a:rPr>
              <a:t>tillverkaransvaret</a:t>
            </a:r>
            <a:r>
              <a:rPr lang="sv-SE" dirty="0" smtClean="0"/>
              <a:t>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kan endast </a:t>
            </a:r>
            <a:r>
              <a:rPr lang="sv-SE" dirty="0" smtClean="0">
                <a:solidFill>
                  <a:srgbClr val="FF0000"/>
                </a:solidFill>
              </a:rPr>
              <a:t>finnas </a:t>
            </a:r>
            <a:r>
              <a:rPr lang="sv-SE" u="sng" dirty="0" smtClean="0">
                <a:solidFill>
                  <a:srgbClr val="FF0000"/>
                </a:solidFill>
              </a:rPr>
              <a:t>en</a:t>
            </a:r>
            <a:r>
              <a:rPr lang="sv-SE" dirty="0" smtClean="0">
                <a:solidFill>
                  <a:srgbClr val="FF0000"/>
                </a:solidFill>
              </a:rPr>
              <a:t> tillverkare </a:t>
            </a:r>
            <a:r>
              <a:rPr lang="sv-SE" dirty="0" smtClean="0"/>
              <a:t>för varje produkt.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När produkten är färdig ska den </a:t>
            </a:r>
            <a:r>
              <a:rPr lang="sv-SE" dirty="0" smtClean="0">
                <a:solidFill>
                  <a:srgbClr val="FF0000"/>
                </a:solidFill>
              </a:rPr>
              <a:t>CE-märkas</a:t>
            </a:r>
            <a:r>
              <a:rPr lang="sv-SE" dirty="0" smtClean="0"/>
              <a:t> och det ska skrivas </a:t>
            </a:r>
            <a:r>
              <a:rPr lang="sv-SE" dirty="0" smtClean="0">
                <a:solidFill>
                  <a:srgbClr val="FF0000"/>
                </a:solidFill>
              </a:rPr>
              <a:t>en försäkran om överensstämmelse.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4" descr="file_gatew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82" y="4861290"/>
            <a:ext cx="2063162" cy="121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4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Tillverkare, det är väl de som svetsar?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6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Nej, så lätt är det inte.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Om man tillverkare tryckkärl är det oftast ett företag gör alla steg i tillverkningen, </a:t>
            </a:r>
            <a:br>
              <a:rPr lang="sv-SE" dirty="0" smtClean="0"/>
            </a:br>
            <a:r>
              <a:rPr lang="sv-SE" dirty="0" smtClean="0"/>
              <a:t>alltså ritar, räknar, samt svetsar ihop tryckkärlet.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Om man bygger rörledningar t ex ute på processindustrin är det oftast så att </a:t>
            </a:r>
            <a:r>
              <a:rPr lang="sv-SE" dirty="0" smtClean="0">
                <a:solidFill>
                  <a:srgbClr val="FF0000"/>
                </a:solidFill>
              </a:rPr>
              <a:t>anläggningsägaren beställer,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en konsultfirma ritar och räknar och en svetsfirma svetsar ihop det hela.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är dock bara en av dessa tre som tar på sig tillverkaransvaret. Det är oftast inte den svetsande firman.</a:t>
            </a:r>
            <a:br>
              <a:rPr lang="sv-SE" dirty="0" smtClean="0"/>
            </a:br>
            <a:r>
              <a:rPr lang="sv-SE" dirty="0" smtClean="0">
                <a:solidFill>
                  <a:srgbClr val="FF0000"/>
                </a:solidFill>
              </a:rPr>
              <a:t>Man måste göra upp från början vem som är tillverkare, de övriga är underleverantörer.</a:t>
            </a:r>
            <a:br>
              <a:rPr lang="sv-SE" dirty="0" smtClean="0">
                <a:solidFill>
                  <a:srgbClr val="FF0000"/>
                </a:solidFill>
              </a:rPr>
            </a:b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1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står det i PED?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Mycket förenklat så är det så här: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Tre huvuddelar: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1. </a:t>
            </a:r>
            <a:r>
              <a:rPr lang="sv-SE" dirty="0" err="1" smtClean="0"/>
              <a:t>Inklassning</a:t>
            </a:r>
            <a:r>
              <a:rPr lang="sv-SE" dirty="0" smtClean="0"/>
              <a:t> i </a:t>
            </a:r>
            <a:r>
              <a:rPr lang="sv-SE" dirty="0" smtClean="0">
                <a:solidFill>
                  <a:srgbClr val="FF0000"/>
                </a:solidFill>
              </a:rPr>
              <a:t>riskkategori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2. </a:t>
            </a:r>
            <a:r>
              <a:rPr lang="sv-SE" dirty="0" smtClean="0">
                <a:solidFill>
                  <a:srgbClr val="FF0000"/>
                </a:solidFill>
              </a:rPr>
              <a:t>Tekniska krav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3. Krav på dokumentation och eventuell </a:t>
            </a:r>
            <a:r>
              <a:rPr lang="sv-SE" dirty="0" smtClean="0">
                <a:solidFill>
                  <a:srgbClr val="FF0000"/>
                </a:solidFill>
              </a:rPr>
              <a:t>tredjepartskontroll</a:t>
            </a: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FF0000"/>
                </a:solidFill>
              </a:rPr>
              <a:t>Man delar in i riskkategorier, utifrån dessa kan man sedan 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 smtClean="0">
                <a:solidFill>
                  <a:srgbClr val="FF0000"/>
                </a:solidFill>
              </a:rPr>
              <a:t>hitta </a:t>
            </a:r>
            <a:r>
              <a:rPr lang="sv-SE" dirty="0">
                <a:solidFill>
                  <a:srgbClr val="FF0000"/>
                </a:solidFill>
              </a:rPr>
              <a:t>de tekniska </a:t>
            </a:r>
            <a:r>
              <a:rPr lang="sv-SE" smtClean="0">
                <a:solidFill>
                  <a:srgbClr val="FF0000"/>
                </a:solidFill>
              </a:rPr>
              <a:t>kraven och</a:t>
            </a:r>
            <a:r>
              <a:rPr lang="sv-SE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omfattningen av krav på tredjepartskontroll.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54" y="1792800"/>
            <a:ext cx="4883728" cy="39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Tekniska krav i PED (AFS 2016:1)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sv-SE" dirty="0" smtClean="0"/>
              <a:t>De tekniska kraven finns i ”Bilaga 1”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Det är ungefär en sida som handlar om svetsning.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Föreskriftens ord för detta är ”Permanenta förband”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47" y="2202873"/>
            <a:ext cx="2478094" cy="37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här står det i föreskriften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fld id="{7C36E90D-1F7E-4C5A-9A83-E35EE9B17772}" type="datetime1">
              <a:rPr lang="sv-SE" noProof="1" smtClean="0"/>
              <a:t>2017-12-22</a:t>
            </a:fld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3.1.2 Permanenta </a:t>
            </a:r>
            <a:r>
              <a:rPr lang="sv-SE" b="1" dirty="0" smtClean="0">
                <a:solidFill>
                  <a:srgbClr val="FF0000"/>
                </a:solidFill>
              </a:rPr>
              <a:t>förband</a:t>
            </a:r>
            <a:br>
              <a:rPr lang="sv-SE" b="1" dirty="0" smtClean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/>
              <a:t>Permanenta förband och anslutande zoner ska vara fria från sådana </a:t>
            </a:r>
            <a:r>
              <a:rPr lang="sv-SE" dirty="0" err="1" smtClean="0"/>
              <a:t>ytfel</a:t>
            </a:r>
            <a:r>
              <a:rPr lang="sv-SE" dirty="0"/>
              <a:t> </a:t>
            </a:r>
            <a:r>
              <a:rPr lang="sv-SE" dirty="0" smtClean="0"/>
              <a:t>och </a:t>
            </a:r>
            <a:r>
              <a:rPr lang="sv-SE" dirty="0"/>
              <a:t>inre fel som kan påverka den tryckbärande anordningens säkerhet.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Egenskaperna hos permanenta förband ska motsvara de </a:t>
            </a:r>
            <a:r>
              <a:rPr lang="sv-SE" dirty="0" smtClean="0">
                <a:solidFill>
                  <a:srgbClr val="FF0000"/>
                </a:solidFill>
              </a:rPr>
              <a:t>specificerade minimiegenskaperna </a:t>
            </a:r>
            <a:r>
              <a:rPr lang="sv-SE" dirty="0">
                <a:solidFill>
                  <a:srgbClr val="FF0000"/>
                </a:solidFill>
              </a:rPr>
              <a:t>hos de material som ska sammanfogas</a:t>
            </a:r>
            <a:r>
              <a:rPr lang="sv-SE" dirty="0"/>
              <a:t>, såvida </a:t>
            </a:r>
            <a:r>
              <a:rPr lang="sv-SE" dirty="0" smtClean="0"/>
              <a:t>inte andra </a:t>
            </a:r>
            <a:r>
              <a:rPr lang="sv-SE" dirty="0"/>
              <a:t>relevanta värden på samma egenskaper uttryckligen tagits i beaktande</a:t>
            </a:r>
          </a:p>
          <a:p>
            <a:pPr marL="0" indent="0">
              <a:buNone/>
            </a:pPr>
            <a:r>
              <a:rPr lang="sv-SE" dirty="0"/>
              <a:t>vid konstruktionsberäkningarna.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9" y="3972597"/>
            <a:ext cx="4019622" cy="26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5581"/>
      </p:ext>
    </p:extLst>
  </p:cSld>
  <p:clrMapOvr>
    <a:masterClrMapping/>
  </p:clrMapOvr>
</p:sld>
</file>

<file path=ppt/theme/theme1.xml><?xml version="1.0" encoding="utf-8"?>
<a:theme xmlns:a="http://schemas.openxmlformats.org/drawingml/2006/main" name="Kiwa_Asset_Health_PPT_template_20171205">
  <a:themeElements>
    <a:clrScheme name="KIWA">
      <a:dk1>
        <a:sysClr val="windowText" lastClr="000000"/>
      </a:dk1>
      <a:lt1>
        <a:sysClr val="window" lastClr="FFFFFF"/>
      </a:lt1>
      <a:dk2>
        <a:srgbClr val="005DA1"/>
      </a:dk2>
      <a:lt2>
        <a:srgbClr val="FFFFFF"/>
      </a:lt2>
      <a:accent1>
        <a:srgbClr val="005DA1"/>
      </a:accent1>
      <a:accent2>
        <a:srgbClr val="00AAC5"/>
      </a:accent2>
      <a:accent3>
        <a:srgbClr val="D1111C"/>
      </a:accent3>
      <a:accent4>
        <a:srgbClr val="85A4D1"/>
      </a:accent4>
      <a:accent5>
        <a:srgbClr val="A4D6E3"/>
      </a:accent5>
      <a:accent6>
        <a:srgbClr val="E9957E"/>
      </a:accent6>
      <a:hlink>
        <a:srgbClr val="005DA1"/>
      </a:hlink>
      <a:folHlink>
        <a:srgbClr val="005DA1"/>
      </a:folHlink>
    </a:clrScheme>
    <a:fontScheme name="KI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 anchorCtr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IWA.potx" id="{9F4085C8-3976-45E0-ABD4-FE1BF94DCF7D}" vid="{4B8F99AE-C4F8-40A8-916B-2869A1801CA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Kiwa_Inspecta_PPT</Template>
  <TotalTime>540</TotalTime>
  <Words>310</Words>
  <Application>Microsoft Office PowerPoint</Application>
  <PresentationFormat>Custom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Kiwa_Asset_Health_PPT_template_20171205</vt:lpstr>
      <vt:lpstr>Svetsning och PED</vt:lpstr>
      <vt:lpstr>Vad handlar det här om?</vt:lpstr>
      <vt:lpstr>Pressure Equipment Directive</vt:lpstr>
      <vt:lpstr>Har Sverige hittat på tillägg till PED?</vt:lpstr>
      <vt:lpstr>Måste man följa PED?</vt:lpstr>
      <vt:lpstr>Tillverkare, det är väl de som svetsar?</vt:lpstr>
      <vt:lpstr>Vad står det i PED?</vt:lpstr>
      <vt:lpstr>Tekniska krav i PED (AFS 2016:1)</vt:lpstr>
      <vt:lpstr>Så här står det i föreskriften</vt:lpstr>
      <vt:lpstr>Mer ur förskriften</vt:lpstr>
      <vt:lpstr>Hur uppfyller man de tekniska kraven i PED?</vt:lpstr>
      <vt:lpstr>Vadå harmoniserad?</vt:lpstr>
      <vt:lpstr>Föreskrift, produktstandard, stödjande standard</vt:lpstr>
      <vt:lpstr>Innan vi slutar!</vt:lpstr>
      <vt:lpstr>Sammanfattningsvis</vt:lpstr>
      <vt:lpstr>Men så här lätt var det ju inte riktigt </vt:lpstr>
      <vt:lpstr>Tack för mig </vt:lpstr>
    </vt:vector>
  </TitlesOfParts>
  <Company>Inspecta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svenska regelverket</dc:title>
  <dc:creator>Persson Christina</dc:creator>
  <dc:description>Template by Orange Pepper_x000d_
Design by B-Creative!_x000d_
2016</dc:description>
  <cp:lastModifiedBy>Persson Christina</cp:lastModifiedBy>
  <cp:revision>45</cp:revision>
  <cp:lastPrinted>2017-12-22T12:39:08Z</cp:lastPrinted>
  <dcterms:created xsi:type="dcterms:W3CDTF">2017-09-13T10:33:39Z</dcterms:created>
  <dcterms:modified xsi:type="dcterms:W3CDTF">2017-12-22T13:33:43Z</dcterms:modified>
</cp:coreProperties>
</file>