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90" d="100"/>
          <a:sy n="90" d="100"/>
        </p:scale>
        <p:origin x="9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abeth Öhman" userId="27ee4b90-c842-42db-8683-66619639ab57" providerId="ADAL" clId="{F57DD744-B2D4-4AA8-9D4E-940D48324099}"/>
    <pc:docChg chg="modSld">
      <pc:chgData name="Elisabeth Öhman" userId="27ee4b90-c842-42db-8683-66619639ab57" providerId="ADAL" clId="{F57DD744-B2D4-4AA8-9D4E-940D48324099}" dt="2025-08-21T07:59:16.515" v="18" actId="20577"/>
      <pc:docMkLst>
        <pc:docMk/>
      </pc:docMkLst>
      <pc:sldChg chg="modSp mod">
        <pc:chgData name="Elisabeth Öhman" userId="27ee4b90-c842-42db-8683-66619639ab57" providerId="ADAL" clId="{F57DD744-B2D4-4AA8-9D4E-940D48324099}" dt="2025-08-21T07:59:16.515" v="18" actId="20577"/>
        <pc:sldMkLst>
          <pc:docMk/>
          <pc:sldMk cId="2044394515" sldId="256"/>
        </pc:sldMkLst>
        <pc:spChg chg="mod">
          <ac:chgData name="Elisabeth Öhman" userId="27ee4b90-c842-42db-8683-66619639ab57" providerId="ADAL" clId="{F57DD744-B2D4-4AA8-9D4E-940D48324099}" dt="2025-08-21T07:59:16.515" v="18" actId="20577"/>
          <ac:spMkLst>
            <pc:docMk/>
            <pc:sldMk cId="2044394515" sldId="256"/>
            <ac:spMk id="2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952E33-B0D6-41EA-B5EF-9493AFFF0966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BDA3E-0CF3-4798-B35B-7F76B4B948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9068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A2656-55B0-4A72-816D-99FCEA771646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0775-5F80-4CFE-85AB-754511198B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8180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A2656-55B0-4A72-816D-99FCEA771646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0775-5F80-4CFE-85AB-754511198B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6085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A2656-55B0-4A72-816D-99FCEA771646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0775-5F80-4CFE-85AB-754511198B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1603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A2656-55B0-4A72-816D-99FCEA771646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0775-5F80-4CFE-85AB-754511198B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644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A2656-55B0-4A72-816D-99FCEA771646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0775-5F80-4CFE-85AB-754511198B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7877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A2656-55B0-4A72-816D-99FCEA771646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0775-5F80-4CFE-85AB-754511198B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9537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A2656-55B0-4A72-816D-99FCEA771646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0775-5F80-4CFE-85AB-754511198B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6440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A2656-55B0-4A72-816D-99FCEA771646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0775-5F80-4CFE-85AB-754511198B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475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A2656-55B0-4A72-816D-99FCEA771646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0775-5F80-4CFE-85AB-754511198B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4513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A2656-55B0-4A72-816D-99FCEA771646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0775-5F80-4CFE-85AB-754511198B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61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A2656-55B0-4A72-816D-99FCEA771646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0775-5F80-4CFE-85AB-754511198B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503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A2656-55B0-4A72-816D-99FCEA771646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60775-5F80-4CFE-85AB-754511198B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7460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235129" y="782050"/>
            <a:ext cx="11722826" cy="727075"/>
          </a:xfr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3300"/>
            </a:solidFill>
          </a:ln>
        </p:spPr>
        <p:txBody>
          <a:bodyPr>
            <a:normAutofit/>
          </a:bodyPr>
          <a:lstStyle/>
          <a:p>
            <a:pPr algn="ctr"/>
            <a:r>
              <a:rPr lang="sv-SE" sz="3600" b="1" dirty="0"/>
              <a:t>Åtgärder vid olyckor och tillbud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1"/>
          </p:nvPr>
        </p:nvSpPr>
        <p:spPr>
          <a:xfrm>
            <a:off x="235130" y="2207567"/>
            <a:ext cx="2738847" cy="4012763"/>
          </a:xfr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400" b="1" dirty="0"/>
              <a:t>Utrym</a:t>
            </a:r>
            <a:r>
              <a:rPr lang="sv-SE" sz="1400" dirty="0"/>
              <a:t> lokalen</a:t>
            </a:r>
          </a:p>
          <a:p>
            <a:pPr marL="457200" lvl="1" indent="0">
              <a:buNone/>
            </a:pPr>
            <a:r>
              <a:rPr lang="sv-SE" sz="1200" dirty="0"/>
              <a:t>Rädda först de som är i livsfara men utsätt dig inte för risker. Ta dig ut och stäng dörrar bakom dig. Gå till återsamlingsplatsen.</a:t>
            </a:r>
          </a:p>
          <a:p>
            <a:pPr marL="0" indent="0">
              <a:buNone/>
            </a:pPr>
            <a:r>
              <a:rPr lang="sv-SE" sz="1400" b="1" dirty="0"/>
              <a:t>Varna</a:t>
            </a:r>
            <a:r>
              <a:rPr lang="sv-SE" sz="1400" dirty="0"/>
              <a:t> alla som hotas av branden.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sv-SE" sz="1400" b="1" dirty="0"/>
              <a:t>Larma 112</a:t>
            </a:r>
          </a:p>
          <a:p>
            <a:pPr marL="0" indent="179388">
              <a:spcBef>
                <a:spcPts val="600"/>
              </a:spcBef>
              <a:buNone/>
            </a:pPr>
            <a:r>
              <a:rPr lang="sv-SE" sz="1400" dirty="0"/>
              <a:t> </a:t>
            </a:r>
            <a:r>
              <a:rPr lang="sv-SE" sz="1200" dirty="0"/>
              <a:t>Ange adress och möt upp</a:t>
            </a:r>
          </a:p>
          <a:p>
            <a:pPr marL="0" indent="0">
              <a:buNone/>
            </a:pPr>
            <a:r>
              <a:rPr lang="sv-SE" sz="1400" b="1" dirty="0"/>
              <a:t>Släck </a:t>
            </a:r>
            <a:r>
              <a:rPr lang="sv-SE" sz="1400" dirty="0"/>
              <a:t>branden om du bedömer det möjligt. </a:t>
            </a:r>
          </a:p>
          <a:p>
            <a:pPr marL="457200" lvl="1" indent="0">
              <a:buNone/>
            </a:pPr>
            <a:r>
              <a:rPr lang="sv-SE" sz="1200" dirty="0"/>
              <a:t>Använd brandsläckare och rikta mot glöden – inte på lågorna.</a:t>
            </a:r>
          </a:p>
          <a:p>
            <a:pPr marL="457200" lvl="1" indent="0">
              <a:buNone/>
            </a:pPr>
            <a:endParaRPr lang="sv-SE" sz="1200" dirty="0"/>
          </a:p>
          <a:p>
            <a:pPr marL="0" lvl="1" indent="0">
              <a:buNone/>
            </a:pPr>
            <a:r>
              <a:rPr lang="sv-SE" sz="1400" b="1" dirty="0"/>
              <a:t>Kontakta</a:t>
            </a:r>
            <a:r>
              <a:rPr lang="sv-SE" sz="1400" dirty="0"/>
              <a:t> ”enligt intern larmlista”</a:t>
            </a:r>
          </a:p>
          <a:p>
            <a:pPr marL="457200" lvl="1" indent="0">
              <a:buNone/>
            </a:pPr>
            <a:endParaRPr lang="sv-SE" sz="1200" dirty="0"/>
          </a:p>
        </p:txBody>
      </p:sp>
      <p:sp>
        <p:nvSpPr>
          <p:cNvPr id="8" name="Platshållare för innehåll 4"/>
          <p:cNvSpPr>
            <a:spLocks noGrp="1"/>
          </p:cNvSpPr>
          <p:nvPr>
            <p:ph sz="half" idx="1"/>
          </p:nvPr>
        </p:nvSpPr>
        <p:spPr>
          <a:xfrm>
            <a:off x="3239588" y="2207568"/>
            <a:ext cx="2725782" cy="4012762"/>
          </a:xfrm>
          <a:gradFill flip="none" rotWithShape="1">
            <a:gsLst>
              <a:gs pos="0">
                <a:schemeClr val="accent5">
                  <a:tint val="66000"/>
                  <a:satMod val="160000"/>
                </a:schemeClr>
              </a:gs>
              <a:gs pos="50000">
                <a:schemeClr val="accent5">
                  <a:tint val="44500"/>
                  <a:satMod val="160000"/>
                </a:schemeClr>
              </a:gs>
              <a:gs pos="100000">
                <a:schemeClr val="accent5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400" b="1" dirty="0"/>
              <a:t>Rädda</a:t>
            </a:r>
            <a:r>
              <a:rPr lang="sv-SE" sz="1400" dirty="0"/>
              <a:t> – Första hjälpen</a:t>
            </a:r>
          </a:p>
          <a:p>
            <a:pPr marL="447675" indent="-130175">
              <a:spcBef>
                <a:spcPts val="0"/>
              </a:spcBef>
            </a:pPr>
            <a:r>
              <a:rPr lang="sv-SE" sz="1200" b="1" dirty="0"/>
              <a:t>Livsfarligt Läge </a:t>
            </a:r>
            <a:r>
              <a:rPr lang="sv-SE" sz="1200" dirty="0"/>
              <a:t>– Måste den skadade flyttas till en säker plats?</a:t>
            </a:r>
          </a:p>
          <a:p>
            <a:pPr marL="447675" indent="-130175">
              <a:spcBef>
                <a:spcPts val="0"/>
              </a:spcBef>
            </a:pPr>
            <a:r>
              <a:rPr lang="sv-SE" sz="1200" b="1" dirty="0"/>
              <a:t>Kontrollera andning</a:t>
            </a:r>
            <a:r>
              <a:rPr lang="sv-SE" sz="1200" dirty="0"/>
              <a:t>. Om ingen andning finns starta HLR. Om andning finns lägg personen i stabilt sidoläge.</a:t>
            </a:r>
          </a:p>
          <a:p>
            <a:pPr marL="447675" indent="-130175">
              <a:spcBef>
                <a:spcPts val="0"/>
              </a:spcBef>
            </a:pPr>
            <a:r>
              <a:rPr lang="sv-SE" sz="1200" b="1" dirty="0"/>
              <a:t>Stoppa blödning</a:t>
            </a:r>
            <a:r>
              <a:rPr lang="sv-SE" sz="1200" dirty="0"/>
              <a:t>. Tryckförband eller skyddande förband. Tecken på inre blödning är blånader, smärta, blek och kallsvettig, frossa, snabb ytlig andning.</a:t>
            </a:r>
          </a:p>
          <a:p>
            <a:pPr marL="447675" indent="-130175">
              <a:spcBef>
                <a:spcPts val="0"/>
              </a:spcBef>
            </a:pPr>
            <a:r>
              <a:rPr lang="sv-SE" sz="1200" b="1" dirty="0"/>
              <a:t>Förhindra chock och cirkulationssvikt</a:t>
            </a:r>
            <a:r>
              <a:rPr lang="sv-SE" sz="1200" dirty="0"/>
              <a:t>. Låt personen ligga ner, försök hålla den skadade lugn och varm.</a:t>
            </a:r>
          </a:p>
          <a:p>
            <a:pPr marL="0" indent="0">
              <a:buNone/>
            </a:pPr>
            <a:r>
              <a:rPr lang="sv-SE" sz="1400" b="1" dirty="0"/>
              <a:t>Larma 112</a:t>
            </a:r>
          </a:p>
          <a:p>
            <a:pPr marL="0" indent="179388">
              <a:spcBef>
                <a:spcPts val="600"/>
              </a:spcBef>
              <a:buNone/>
            </a:pPr>
            <a:r>
              <a:rPr lang="sv-SE" sz="1200" dirty="0"/>
              <a:t> Ange adress och möt upp</a:t>
            </a:r>
          </a:p>
          <a:p>
            <a:pPr marL="0" indent="0">
              <a:buNone/>
            </a:pPr>
            <a:r>
              <a:rPr lang="sv-SE" sz="1400" b="1" dirty="0"/>
              <a:t>Säkra</a:t>
            </a:r>
            <a:r>
              <a:rPr lang="sv-SE" sz="1400" dirty="0"/>
              <a:t> så ingen annan skadas</a:t>
            </a:r>
          </a:p>
          <a:p>
            <a:pPr marL="0" indent="0">
              <a:buNone/>
            </a:pPr>
            <a:r>
              <a:rPr lang="sv-SE" sz="1400" b="1" dirty="0"/>
              <a:t>Kontakta</a:t>
            </a:r>
            <a:r>
              <a:rPr lang="sv-SE" sz="1400" dirty="0"/>
              <a:t> ”enligt intern larmlista”</a:t>
            </a:r>
          </a:p>
        </p:txBody>
      </p:sp>
      <p:sp>
        <p:nvSpPr>
          <p:cNvPr id="9" name="Platshållare för innehåll 4"/>
          <p:cNvSpPr>
            <a:spLocks noGrp="1"/>
          </p:cNvSpPr>
          <p:nvPr>
            <p:ph sz="half" idx="1"/>
          </p:nvPr>
        </p:nvSpPr>
        <p:spPr>
          <a:xfrm>
            <a:off x="6283233" y="2207567"/>
            <a:ext cx="2738438" cy="4012763"/>
          </a:xfr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400" b="1" dirty="0"/>
              <a:t>Larma 112</a:t>
            </a:r>
          </a:p>
          <a:p>
            <a:pPr marL="0" indent="179388">
              <a:spcBef>
                <a:spcPts val="600"/>
              </a:spcBef>
              <a:buNone/>
            </a:pPr>
            <a:r>
              <a:rPr lang="sv-SE" sz="1400" dirty="0"/>
              <a:t> </a:t>
            </a:r>
            <a:r>
              <a:rPr lang="sv-SE" sz="1200" dirty="0"/>
              <a:t>Ange adress och möt upp</a:t>
            </a:r>
          </a:p>
          <a:p>
            <a:pPr marL="0" indent="0">
              <a:buNone/>
            </a:pPr>
            <a:r>
              <a:rPr lang="sv-SE" sz="1400" b="1" dirty="0"/>
              <a:t>Utrym och vädra</a:t>
            </a:r>
          </a:p>
          <a:p>
            <a:pPr marL="0" indent="0">
              <a:buNone/>
            </a:pPr>
            <a:r>
              <a:rPr lang="sv-SE" sz="1400" b="1" dirty="0"/>
              <a:t>Stäng av </a:t>
            </a:r>
            <a:r>
              <a:rPr lang="sv-SE" sz="1400" dirty="0"/>
              <a:t>central gastillförsel</a:t>
            </a:r>
          </a:p>
          <a:p>
            <a:pPr marL="0" indent="0">
              <a:buNone/>
            </a:pPr>
            <a:r>
              <a:rPr lang="sv-SE" sz="1400" b="1" dirty="0"/>
              <a:t>Varna</a:t>
            </a:r>
            <a:r>
              <a:rPr lang="sv-SE" sz="1400" dirty="0"/>
              <a:t> omgivning</a:t>
            </a:r>
          </a:p>
          <a:p>
            <a:pPr marL="0" indent="0">
              <a:buNone/>
            </a:pPr>
            <a:r>
              <a:rPr lang="sv-SE" sz="1400" b="1" dirty="0"/>
              <a:t>Kontakta</a:t>
            </a:r>
            <a:r>
              <a:rPr lang="sv-SE" sz="1400" dirty="0"/>
              <a:t> ”enligt intern larmlista”</a:t>
            </a:r>
          </a:p>
        </p:txBody>
      </p:sp>
      <p:sp>
        <p:nvSpPr>
          <p:cNvPr id="10" name="Platshållare för innehåll 4"/>
          <p:cNvSpPr>
            <a:spLocks noGrp="1"/>
          </p:cNvSpPr>
          <p:nvPr>
            <p:ph sz="half" idx="1"/>
          </p:nvPr>
        </p:nvSpPr>
        <p:spPr>
          <a:xfrm>
            <a:off x="9280069" y="2201217"/>
            <a:ext cx="2677887" cy="4019113"/>
          </a:xfr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400" b="1" dirty="0"/>
              <a:t>Stoppa utsläpp och förhindra spridning</a:t>
            </a:r>
          </a:p>
          <a:p>
            <a:pPr marL="0" indent="265113">
              <a:buNone/>
            </a:pPr>
            <a:r>
              <a:rPr lang="sv-SE" sz="1200" dirty="0"/>
              <a:t>Iaktta försiktighet med kemikalier</a:t>
            </a:r>
          </a:p>
          <a:p>
            <a:pPr marL="0" indent="0">
              <a:buNone/>
            </a:pPr>
            <a:r>
              <a:rPr lang="sv-SE" sz="1400" b="1" dirty="0"/>
              <a:t>Spärra av </a:t>
            </a:r>
            <a:r>
              <a:rPr lang="sv-SE" sz="1400" dirty="0"/>
              <a:t>området. </a:t>
            </a:r>
          </a:p>
          <a:p>
            <a:pPr marL="0" indent="0">
              <a:buNone/>
            </a:pPr>
            <a:r>
              <a:rPr lang="sv-SE" sz="1400" b="1" dirty="0"/>
              <a:t>Larma 112 </a:t>
            </a:r>
            <a:r>
              <a:rPr lang="sv-SE" sz="1400" dirty="0"/>
              <a:t>om ytterligare hjälp behövs. </a:t>
            </a:r>
          </a:p>
          <a:p>
            <a:pPr marL="0" indent="263525">
              <a:spcBef>
                <a:spcPts val="600"/>
              </a:spcBef>
              <a:buNone/>
              <a:tabLst>
                <a:tab pos="179388" algn="l"/>
              </a:tabLst>
            </a:pPr>
            <a:r>
              <a:rPr lang="sv-SE" sz="1200" dirty="0"/>
              <a:t>Ange adress och möt upp.</a:t>
            </a:r>
          </a:p>
          <a:p>
            <a:pPr marL="0" indent="0">
              <a:buNone/>
            </a:pPr>
            <a:r>
              <a:rPr lang="sv-SE" sz="1400" b="1" dirty="0"/>
              <a:t>Kontakta</a:t>
            </a:r>
            <a:r>
              <a:rPr lang="sv-SE" sz="1400" dirty="0"/>
              <a:t> ”enligt intern larmlista”</a:t>
            </a:r>
          </a:p>
        </p:txBody>
      </p:sp>
      <p:sp>
        <p:nvSpPr>
          <p:cNvPr id="11" name="Platshållare för innehåll 4"/>
          <p:cNvSpPr>
            <a:spLocks noGrp="1"/>
          </p:cNvSpPr>
          <p:nvPr>
            <p:ph sz="half" idx="1"/>
          </p:nvPr>
        </p:nvSpPr>
        <p:spPr>
          <a:xfrm>
            <a:off x="235129" y="1648329"/>
            <a:ext cx="2738847" cy="467476"/>
          </a:xfrm>
          <a:solidFill>
            <a:schemeClr val="accent2"/>
          </a:solidFill>
          <a:ln>
            <a:solidFill>
              <a:srgbClr val="C00000"/>
            </a:solidFill>
          </a:ln>
        </p:spPr>
        <p:txBody>
          <a:bodyPr anchor="b">
            <a:normAutofit lnSpcReduction="10000"/>
          </a:bodyPr>
          <a:lstStyle/>
          <a:p>
            <a:pPr marL="0" indent="0" algn="ctr">
              <a:buNone/>
            </a:pPr>
            <a:r>
              <a:rPr lang="sv-SE" dirty="0"/>
              <a:t>Brand</a:t>
            </a:r>
          </a:p>
        </p:txBody>
      </p:sp>
      <p:sp>
        <p:nvSpPr>
          <p:cNvPr id="14" name="Platshållare för innehåll 4"/>
          <p:cNvSpPr>
            <a:spLocks noGrp="1"/>
          </p:cNvSpPr>
          <p:nvPr>
            <p:ph sz="half" idx="1"/>
          </p:nvPr>
        </p:nvSpPr>
        <p:spPr>
          <a:xfrm>
            <a:off x="3226932" y="1648329"/>
            <a:ext cx="2738438" cy="467794"/>
          </a:xfrm>
          <a:solidFill>
            <a:schemeClr val="accent5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anchor="b">
            <a:normAutofit lnSpcReduction="10000"/>
          </a:bodyPr>
          <a:lstStyle/>
          <a:p>
            <a:pPr marL="0" indent="0" algn="ctr">
              <a:buNone/>
            </a:pPr>
            <a:r>
              <a:rPr lang="sv-SE" dirty="0"/>
              <a:t>Personskada</a:t>
            </a:r>
          </a:p>
        </p:txBody>
      </p:sp>
      <p:sp>
        <p:nvSpPr>
          <p:cNvPr id="16" name="Platshållare för innehåll 4"/>
          <p:cNvSpPr>
            <a:spLocks noGrp="1"/>
          </p:cNvSpPr>
          <p:nvPr>
            <p:ph sz="half" idx="1"/>
          </p:nvPr>
        </p:nvSpPr>
        <p:spPr>
          <a:xfrm>
            <a:off x="6283233" y="1648329"/>
            <a:ext cx="2738438" cy="466974"/>
          </a:xfrm>
          <a:solidFill>
            <a:srgbClr val="FFFF0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anchor="b">
            <a:normAutofit lnSpcReduction="10000"/>
          </a:bodyPr>
          <a:lstStyle/>
          <a:p>
            <a:pPr marL="0" indent="0" algn="ctr">
              <a:buNone/>
            </a:pPr>
            <a:r>
              <a:rPr lang="sv-SE" dirty="0"/>
              <a:t>Gas</a:t>
            </a:r>
          </a:p>
        </p:txBody>
      </p:sp>
      <p:sp>
        <p:nvSpPr>
          <p:cNvPr id="17" name="Platshållare för innehåll 4"/>
          <p:cNvSpPr>
            <a:spLocks noGrp="1"/>
          </p:cNvSpPr>
          <p:nvPr>
            <p:ph sz="half" idx="1"/>
          </p:nvPr>
        </p:nvSpPr>
        <p:spPr>
          <a:xfrm>
            <a:off x="9274627" y="1648329"/>
            <a:ext cx="2683329" cy="448464"/>
          </a:xfr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anchor="b">
            <a:normAutofit lnSpcReduction="10000"/>
          </a:bodyPr>
          <a:lstStyle/>
          <a:p>
            <a:pPr marL="0" indent="0" algn="ctr">
              <a:buNone/>
            </a:pPr>
            <a:r>
              <a:rPr lang="sv-SE" dirty="0"/>
              <a:t>Miljö</a:t>
            </a:r>
          </a:p>
        </p:txBody>
      </p:sp>
      <p:sp>
        <p:nvSpPr>
          <p:cNvPr id="26" name="Rubrik 3"/>
          <p:cNvSpPr txBox="1">
            <a:spLocks/>
          </p:cNvSpPr>
          <p:nvPr/>
        </p:nvSpPr>
        <p:spPr>
          <a:xfrm>
            <a:off x="169543" y="6300690"/>
            <a:ext cx="11722826" cy="39923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400" b="1" dirty="0"/>
              <a:t>Adress som uppges vid larmsamtal till 112: </a:t>
            </a:r>
            <a:r>
              <a:rPr lang="sv-SE" sz="1400" dirty="0"/>
              <a:t>”Svetsskolan, Svetsvägen 11, Byggnad B, Port P” </a:t>
            </a:r>
          </a:p>
        </p:txBody>
      </p:sp>
      <p:sp>
        <p:nvSpPr>
          <p:cNvPr id="27" name="Rubrik 3"/>
          <p:cNvSpPr txBox="1">
            <a:spLocks/>
          </p:cNvSpPr>
          <p:nvPr/>
        </p:nvSpPr>
        <p:spPr>
          <a:xfrm>
            <a:off x="235129" y="80336"/>
            <a:ext cx="11591654" cy="48127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Kvalitetshandbok för IW-utbildning, </a:t>
            </a:r>
          </a:p>
          <a:p>
            <a:r>
              <a:rPr lang="sv-S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Olyckor </a:t>
            </a:r>
            <a:r>
              <a:rPr lang="sv-SE" sz="1200">
                <a:latin typeface="Times New Roman" panose="02020603050405020304" pitchFamily="18" charset="0"/>
                <a:cs typeface="Times New Roman" panose="02020603050405020304" pitchFamily="18" charset="0"/>
              </a:rPr>
              <a:t>och tillbud</a:t>
            </a:r>
            <a:endParaRPr lang="sv-SE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Bildobjekt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947" y="144339"/>
            <a:ext cx="1636975" cy="417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394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077ac6f-36f6-47d8-8720-6c3579013930" xsi:nil="true"/>
    <lcf76f155ced4ddcb4097134ff3c332f xmlns="f26283e5-41c7-427e-b1ca-0e8ff9596b9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14C27D88BC0A14DA36D03AF3E3837F0" ma:contentTypeVersion="18" ma:contentTypeDescription="Skapa ett nytt dokument." ma:contentTypeScope="" ma:versionID="8a58753a028a43671a6d7cb224af144e">
  <xsd:schema xmlns:xsd="http://www.w3.org/2001/XMLSchema" xmlns:xs="http://www.w3.org/2001/XMLSchema" xmlns:p="http://schemas.microsoft.com/office/2006/metadata/properties" xmlns:ns2="3077ac6f-36f6-47d8-8720-6c3579013930" xmlns:ns3="f26283e5-41c7-427e-b1ca-0e8ff9596b9b" targetNamespace="http://schemas.microsoft.com/office/2006/metadata/properties" ma:root="true" ma:fieldsID="0e37c858e8a8959ccb07631aca36ac8f" ns2:_="" ns3:_="">
    <xsd:import namespace="3077ac6f-36f6-47d8-8720-6c3579013930"/>
    <xsd:import namespace="f26283e5-41c7-427e-b1ca-0e8ff9596b9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77ac6f-36f6-47d8-8720-6c357901393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7f2f0b9-e6eb-48c3-9ad6-7351274f0257}" ma:internalName="TaxCatchAll" ma:showField="CatchAllData" ma:web="3077ac6f-36f6-47d8-8720-6c357901393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6283e5-41c7-427e-b1ca-0e8ff9596b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Bildmarkeringar" ma:readOnly="false" ma:fieldId="{5cf76f15-5ced-4ddc-b409-7134ff3c332f}" ma:taxonomyMulti="true" ma:sspId="470713ec-3e0c-46a2-b8ea-2c59f719f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017C34-8EFD-4E83-A724-F81CC33402E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4EE19A7-3723-46AF-BA9D-89A686ED07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1139B6-CA85-4BC5-BC2A-BD09AE3A8A58}"/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259</Words>
  <Application>Microsoft Office PowerPoint</Application>
  <PresentationFormat>Bredbild</PresentationFormat>
  <Paragraphs>38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Office-tema</vt:lpstr>
      <vt:lpstr>Åtgärder vid olyckor och tillbud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Handlingsplan vid olyckor och tillbud</dc:title>
  <dc:creator>Elisabeth Egerblom</dc:creator>
  <cp:lastModifiedBy>Elisabeth Öhman</cp:lastModifiedBy>
  <cp:revision>12</cp:revision>
  <dcterms:created xsi:type="dcterms:W3CDTF">2018-02-12T08:35:54Z</dcterms:created>
  <dcterms:modified xsi:type="dcterms:W3CDTF">2025-08-21T07:59:22Z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0x010100714C27D88BC0A14DA36D03AF3E3837F0</vt:lpwstr>
  </property>
  <property fmtid="{D5CDD505-2E9C-101B-9397-08002B2CF9AE}" pid="3" name="MediaServiceImageTags">
    <vt:lpwstr/>
  </property>
</Properties>
</file>